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8" r:id="rId4"/>
    <p:sldId id="259" r:id="rId5"/>
    <p:sldId id="260" r:id="rId6"/>
    <p:sldId id="266" r:id="rId7"/>
    <p:sldId id="261" r:id="rId8"/>
    <p:sldId id="265" r:id="rId9"/>
    <p:sldId id="272" r:id="rId10"/>
    <p:sldId id="264" r:id="rId11"/>
    <p:sldId id="268" r:id="rId12"/>
    <p:sldId id="269" r:id="rId13"/>
    <p:sldId id="270"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73" autoAdjust="0"/>
    <p:restoredTop sz="94660"/>
  </p:normalViewPr>
  <p:slideViewPr>
    <p:cSldViewPr>
      <p:cViewPr>
        <p:scale>
          <a:sx n="80" d="100"/>
          <a:sy n="80" d="100"/>
        </p:scale>
        <p:origin x="-64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3/9/2009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3/9/2009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3/9/2009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3/9/2009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B4B15-EA64-442A-978F-A25A064CE72F}" type="datetimeFigureOut">
              <a:rPr lang="en-US" smtClean="0"/>
              <a:pPr/>
              <a:t>3/9/2009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B4B15-EA64-442A-978F-A25A064CE72F}" type="datetimeFigureOut">
              <a:rPr lang="en-US" smtClean="0"/>
              <a:pPr/>
              <a:t>3/9/2009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B4B15-EA64-442A-978F-A25A064CE72F}" type="datetimeFigureOut">
              <a:rPr lang="en-US" smtClean="0"/>
              <a:pPr/>
              <a:t>3/9/2009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B4B15-EA64-442A-978F-A25A064CE72F}" type="datetimeFigureOut">
              <a:rPr lang="en-US" smtClean="0"/>
              <a:pPr/>
              <a:t>3/9/2009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B4B15-EA64-442A-978F-A25A064CE72F}" type="datetimeFigureOut">
              <a:rPr lang="en-US" smtClean="0"/>
              <a:pPr/>
              <a:t>3/9/2009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B4B15-EA64-442A-978F-A25A064CE72F}" type="datetimeFigureOut">
              <a:rPr lang="en-US" smtClean="0"/>
              <a:pPr/>
              <a:t>3/9/2009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B4B15-EA64-442A-978F-A25A064CE72F}" type="datetimeFigureOut">
              <a:rPr lang="en-US" smtClean="0"/>
              <a:pPr/>
              <a:t>3/9/2009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B4B15-EA64-442A-978F-A25A064CE72F}" type="datetimeFigureOut">
              <a:rPr lang="en-US" smtClean="0"/>
              <a:pPr/>
              <a:t>3/9/2009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F3932-0333-46A5-B27A-A4C28EA307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pic>
        <p:nvPicPr>
          <p:cNvPr id="1027" name="Picture 3"/>
          <p:cNvPicPr>
            <a:picLocks noChangeAspect="1" noChangeArrowheads="1"/>
          </p:cNvPicPr>
          <p:nvPr/>
        </p:nvPicPr>
        <p:blipFill>
          <a:blip r:embed="rId2"/>
          <a:srcRect t="6559" b="8179"/>
          <a:stretch>
            <a:fillRect/>
          </a:stretch>
        </p:blipFill>
        <p:spPr bwMode="auto">
          <a:xfrm>
            <a:off x="457200" y="762000"/>
            <a:ext cx="5877687" cy="4953000"/>
          </a:xfrm>
          <a:prstGeom prst="rect">
            <a:avLst/>
          </a:prstGeom>
          <a:noFill/>
          <a:ln w="9525">
            <a:noFill/>
            <a:miter lim="800000"/>
            <a:headEnd/>
            <a:tailEnd/>
          </a:ln>
          <a:effectLst>
            <a:softEdge rad="127000"/>
          </a:effectLst>
        </p:spPr>
      </p:pic>
      <p:sp>
        <p:nvSpPr>
          <p:cNvPr id="21" name="TextBox 20"/>
          <p:cNvSpPr txBox="1"/>
          <p:nvPr/>
        </p:nvSpPr>
        <p:spPr>
          <a:xfrm>
            <a:off x="457200" y="5715000"/>
            <a:ext cx="5867400" cy="400110"/>
          </a:xfrm>
          <a:prstGeom prst="rect">
            <a:avLst/>
          </a:prstGeom>
          <a:noFill/>
        </p:spPr>
        <p:txBody>
          <a:bodyPr wrap="square" rtlCol="0">
            <a:spAutoFit/>
          </a:bodyPr>
          <a:lstStyle/>
          <a:p>
            <a:pPr algn="ctr"/>
            <a:r>
              <a:rPr lang="en-US" sz="2000" dirty="0" smtClean="0">
                <a:latin typeface="Magneto" pitchFamily="82" charset="0"/>
              </a:rPr>
              <a:t>From 1904 postcard of </a:t>
            </a:r>
            <a:r>
              <a:rPr lang="en-US" sz="2000" dirty="0" err="1" smtClean="0">
                <a:latin typeface="Magneto" pitchFamily="82" charset="0"/>
              </a:rPr>
              <a:t>Pithom</a:t>
            </a:r>
            <a:r>
              <a:rPr lang="en-US" sz="2000" dirty="0" smtClean="0">
                <a:latin typeface="Magneto" pitchFamily="82" charset="0"/>
              </a:rPr>
              <a:t>, Egypt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34"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from="(-#ppt_w/2)" to="(#ppt_x)" calcmode="lin" valueType="num">
                                      <p:cBhvr>
                                        <p:cTn id="11" dur="600" fill="hold">
                                          <p:stCondLst>
                                            <p:cond delay="0"/>
                                          </p:stCondLst>
                                        </p:cTn>
                                        <p:tgtEl>
                                          <p:spTgt spid="21"/>
                                        </p:tgtEl>
                                        <p:attrNameLst>
                                          <p:attrName>ppt_x</p:attrName>
                                        </p:attrNameLst>
                                      </p:cBhvr>
                                    </p:anim>
                                    <p:anim from="0" to="-1.0" calcmode="lin" valueType="num">
                                      <p:cBhvr>
                                        <p:cTn id="12" dur="200" decel="50000" autoRev="1" fill="hold">
                                          <p:stCondLst>
                                            <p:cond delay="600"/>
                                          </p:stCondLst>
                                        </p:cTn>
                                        <p:tgtEl>
                                          <p:spTgt spid="21"/>
                                        </p:tgtEl>
                                        <p:attrNameLst>
                                          <p:attrName>xshear</p:attrName>
                                        </p:attrNameLst>
                                      </p:cBhvr>
                                    </p:anim>
                                    <p:animScale>
                                      <p:cBhvr>
                                        <p:cTn id="13" dur="200" decel="100000" autoRev="1" fill="hold">
                                          <p:stCondLst>
                                            <p:cond delay="600"/>
                                          </p:stCondLst>
                                        </p:cTn>
                                        <p:tgtEl>
                                          <p:spTgt spid="21"/>
                                        </p:tgtEl>
                                      </p:cBhvr>
                                      <p:from x="100000" y="100000"/>
                                      <p:to x="80000" y="100000"/>
                                    </p:animScale>
                                    <p:anim by="(#ppt_h/3+#ppt_w*0.1)" calcmode="lin" valueType="num">
                                      <p:cBhvr additive="sum">
                                        <p:cTn id="14" dur="200" decel="100000" autoRev="1" fill="hold">
                                          <p:stCondLst>
                                            <p:cond delay="600"/>
                                          </p:stCondLst>
                                        </p:cTn>
                                        <p:tgtEl>
                                          <p:spTgt spid="21"/>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xit" presetSubtype="0" fill="hold" nodeType="clickEffect">
                                  <p:stCondLst>
                                    <p:cond delay="0"/>
                                  </p:stCondLst>
                                  <p:childTnLst>
                                    <p:anim from="(ppt_x)" to="(ppt_x+1)" calcmode="lin" valueType="num">
                                      <p:cBhvr>
                                        <p:cTn id="18" dur="1000">
                                          <p:stCondLst>
                                            <p:cond delay="0"/>
                                          </p:stCondLst>
                                        </p:cTn>
                                        <p:tgtEl>
                                          <p:spTgt spid="1027"/>
                                        </p:tgtEl>
                                        <p:attrNameLst>
                                          <p:attrName>ppt_x</p:attrName>
                                        </p:attrNameLst>
                                      </p:cBhvr>
                                    </p:anim>
                                    <p:anim from="0" to="-1.0" calcmode="lin" valueType="num">
                                      <p:cBhvr>
                                        <p:cTn id="19" dur="200" accel="50000">
                                          <p:stCondLst>
                                            <p:cond delay="0"/>
                                          </p:stCondLst>
                                        </p:cTn>
                                        <p:tgtEl>
                                          <p:spTgt spid="1027"/>
                                        </p:tgtEl>
                                        <p:attrNameLst>
                                          <p:attrName>xshear</p:attrName>
                                        </p:attrNameLst>
                                      </p:cBhvr>
                                    </p:anim>
                                    <p:set>
                                      <p:cBhvr>
                                        <p:cTn id="20" dur="800">
                                          <p:stCondLst>
                                            <p:cond delay="200"/>
                                          </p:stCondLst>
                                        </p:cTn>
                                        <p:tgtEl>
                                          <p:spTgt spid="1027"/>
                                        </p:tgtEl>
                                        <p:attrNameLst>
                                          <p:attrName>xshear</p:attrName>
                                        </p:attrNameLst>
                                      </p:cBhvr>
                                      <p:to>
                                        <p:strVal val="-1.0"/>
                                      </p:to>
                                    </p:set>
                                    <p:set>
                                      <p:cBhvr>
                                        <p:cTn id="21" dur="1" fill="hold">
                                          <p:stCondLst>
                                            <p:cond delay="999"/>
                                          </p:stCondLst>
                                        </p:cTn>
                                        <p:tgtEl>
                                          <p:spTgt spid="1027"/>
                                        </p:tgtEl>
                                        <p:attrNameLst>
                                          <p:attrName>style.visibility</p:attrName>
                                        </p:attrNameLst>
                                      </p:cBhvr>
                                      <p:to>
                                        <p:strVal val="hidden"/>
                                      </p:to>
                                    </p:set>
                                  </p:childTnLst>
                                </p:cTn>
                              </p:par>
                              <p:par>
                                <p:cTn id="22" presetID="34" presetClass="exit" presetSubtype="0" fill="hold" grpId="1" nodeType="withEffect">
                                  <p:stCondLst>
                                    <p:cond delay="0"/>
                                  </p:stCondLst>
                                  <p:childTnLst>
                                    <p:anim from="(ppt_x)" to="(ppt_x+1)" calcmode="lin" valueType="num">
                                      <p:cBhvr>
                                        <p:cTn id="23" dur="1000">
                                          <p:stCondLst>
                                            <p:cond delay="0"/>
                                          </p:stCondLst>
                                        </p:cTn>
                                        <p:tgtEl>
                                          <p:spTgt spid="21"/>
                                        </p:tgtEl>
                                        <p:attrNameLst>
                                          <p:attrName>ppt_x</p:attrName>
                                        </p:attrNameLst>
                                      </p:cBhvr>
                                    </p:anim>
                                    <p:anim from="0" to="-1.0" calcmode="lin" valueType="num">
                                      <p:cBhvr>
                                        <p:cTn id="24" dur="200" accel="50000">
                                          <p:stCondLst>
                                            <p:cond delay="0"/>
                                          </p:stCondLst>
                                        </p:cTn>
                                        <p:tgtEl>
                                          <p:spTgt spid="21"/>
                                        </p:tgtEl>
                                        <p:attrNameLst>
                                          <p:attrName>xshear</p:attrName>
                                        </p:attrNameLst>
                                      </p:cBhvr>
                                    </p:anim>
                                    <p:set>
                                      <p:cBhvr>
                                        <p:cTn id="25" dur="800">
                                          <p:stCondLst>
                                            <p:cond delay="200"/>
                                          </p:stCondLst>
                                        </p:cTn>
                                        <p:tgtEl>
                                          <p:spTgt spid="21"/>
                                        </p:tgtEl>
                                        <p:attrNameLst>
                                          <p:attrName>xshear</p:attrName>
                                        </p:attrNameLst>
                                      </p:cBhvr>
                                      <p:to>
                                        <p:strVal val="-1.0"/>
                                      </p:to>
                                    </p:set>
                                    <p:set>
                                      <p:cBhvr>
                                        <p:cTn id="26"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954107"/>
          </a:xfrm>
          <a:prstGeom prst="rect">
            <a:avLst/>
          </a:prstGeom>
          <a:noFill/>
        </p:spPr>
        <p:txBody>
          <a:bodyPr wrap="square" rtlCol="0">
            <a:spAutoFit/>
          </a:bodyPr>
          <a:lstStyle/>
          <a:p>
            <a:r>
              <a:rPr lang="en-US" sz="2800" dirty="0" smtClean="0">
                <a:latin typeface="+mj-lt"/>
              </a:rPr>
              <a:t>1.  </a:t>
            </a:r>
            <a:r>
              <a:rPr lang="en-US" sz="2800" dirty="0" smtClean="0">
                <a:solidFill>
                  <a:schemeClr val="bg1"/>
                </a:solidFill>
                <a:latin typeface="+mj-lt"/>
              </a:rPr>
              <a:t>Blood</a:t>
            </a:r>
            <a:r>
              <a:rPr lang="en-US" sz="2800" dirty="0" smtClean="0">
                <a:latin typeface="+mj-lt"/>
              </a:rPr>
              <a:t> ~ bloodstream of Osiris</a:t>
            </a:r>
            <a:endParaRPr lang="en-US" sz="2800" dirty="0">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Ten Plagues of Egypt</a:t>
            </a:r>
          </a:p>
        </p:txBody>
      </p:sp>
      <p:sp>
        <p:nvSpPr>
          <p:cNvPr id="5" name="TextBox 4"/>
          <p:cNvSpPr txBox="1"/>
          <p:nvPr/>
        </p:nvSpPr>
        <p:spPr>
          <a:xfrm>
            <a:off x="457200" y="1524000"/>
            <a:ext cx="5867400" cy="954107"/>
          </a:xfrm>
          <a:prstGeom prst="rect">
            <a:avLst/>
          </a:prstGeom>
          <a:noFill/>
        </p:spPr>
        <p:txBody>
          <a:bodyPr wrap="square" rtlCol="0">
            <a:spAutoFit/>
          </a:bodyPr>
          <a:lstStyle/>
          <a:p>
            <a:r>
              <a:rPr lang="en-US" sz="2800" dirty="0" smtClean="0">
                <a:latin typeface="+mj-lt"/>
              </a:rPr>
              <a:t>2.  </a:t>
            </a:r>
            <a:r>
              <a:rPr lang="en-US" sz="2800" dirty="0" smtClean="0">
                <a:solidFill>
                  <a:schemeClr val="bg1"/>
                </a:solidFill>
                <a:latin typeface="+mj-lt"/>
              </a:rPr>
              <a:t>Frogs</a:t>
            </a:r>
            <a:r>
              <a:rPr lang="en-US" sz="2800" dirty="0" smtClean="0">
                <a:latin typeface="+mj-lt"/>
              </a:rPr>
              <a:t> ~ </a:t>
            </a:r>
            <a:r>
              <a:rPr lang="en-US" sz="2800" dirty="0" err="1" smtClean="0">
                <a:latin typeface="+mj-lt"/>
              </a:rPr>
              <a:t>Heqt</a:t>
            </a:r>
            <a:r>
              <a:rPr lang="en-US" sz="2800" dirty="0" smtClean="0">
                <a:latin typeface="+mj-lt"/>
              </a:rPr>
              <a:t> – goddess of birth</a:t>
            </a:r>
            <a:endParaRPr lang="en-US" sz="2800" dirty="0">
              <a:latin typeface="+mj-lt"/>
            </a:endParaRPr>
          </a:p>
        </p:txBody>
      </p:sp>
      <p:sp>
        <p:nvSpPr>
          <p:cNvPr id="6" name="TextBox 5"/>
          <p:cNvSpPr txBox="1"/>
          <p:nvPr/>
        </p:nvSpPr>
        <p:spPr>
          <a:xfrm>
            <a:off x="457200" y="2398693"/>
            <a:ext cx="5867400" cy="1384995"/>
          </a:xfrm>
          <a:prstGeom prst="rect">
            <a:avLst/>
          </a:prstGeom>
          <a:noFill/>
        </p:spPr>
        <p:txBody>
          <a:bodyPr wrap="square" rtlCol="0">
            <a:spAutoFit/>
          </a:bodyPr>
          <a:lstStyle/>
          <a:p>
            <a:r>
              <a:rPr lang="en-US" sz="2800" dirty="0" smtClean="0">
                <a:latin typeface="+mj-lt"/>
              </a:rPr>
              <a:t>3. </a:t>
            </a:r>
            <a:r>
              <a:rPr lang="en-US" sz="2800" dirty="0" smtClean="0">
                <a:solidFill>
                  <a:schemeClr val="bg1"/>
                </a:solidFill>
                <a:latin typeface="+mj-lt"/>
              </a:rPr>
              <a:t>Lice</a:t>
            </a:r>
            <a:r>
              <a:rPr lang="en-US" sz="2800" dirty="0" smtClean="0">
                <a:latin typeface="+mj-lt"/>
              </a:rPr>
              <a:t> ~ attack on the religious hygiene of the priests </a:t>
            </a:r>
            <a:endParaRPr lang="en-US" sz="2800" dirty="0">
              <a:latin typeface="+mj-lt"/>
            </a:endParaRPr>
          </a:p>
        </p:txBody>
      </p:sp>
      <p:sp>
        <p:nvSpPr>
          <p:cNvPr id="7" name="TextBox 6"/>
          <p:cNvSpPr txBox="1"/>
          <p:nvPr/>
        </p:nvSpPr>
        <p:spPr>
          <a:xfrm>
            <a:off x="685800" y="3688346"/>
            <a:ext cx="5638800" cy="1200329"/>
          </a:xfrm>
          <a:prstGeom prst="rect">
            <a:avLst/>
          </a:prstGeom>
          <a:noFill/>
        </p:spPr>
        <p:txBody>
          <a:bodyPr wrap="square" rtlCol="0">
            <a:spAutoFit/>
          </a:bodyPr>
          <a:lstStyle/>
          <a:p>
            <a:r>
              <a:rPr lang="en-US" sz="2400" dirty="0" smtClean="0">
                <a:latin typeface="+mj-lt"/>
              </a:rPr>
              <a:t>Ex. 18:19 ~ </a:t>
            </a:r>
            <a:r>
              <a:rPr lang="en-US" sz="2400" dirty="0" smtClean="0">
                <a:solidFill>
                  <a:schemeClr val="bg1"/>
                </a:solidFill>
                <a:latin typeface="+mj-lt"/>
              </a:rPr>
              <a:t>Then the magicians said to Pharaoh, "This is the finger of God." </a:t>
            </a:r>
          </a:p>
        </p:txBody>
      </p:sp>
      <p:sp>
        <p:nvSpPr>
          <p:cNvPr id="9" name="TextBox 8"/>
          <p:cNvSpPr txBox="1"/>
          <p:nvPr/>
        </p:nvSpPr>
        <p:spPr>
          <a:xfrm>
            <a:off x="457200" y="3657600"/>
            <a:ext cx="5867400" cy="954107"/>
          </a:xfrm>
          <a:prstGeom prst="rect">
            <a:avLst/>
          </a:prstGeom>
          <a:noFill/>
        </p:spPr>
        <p:txBody>
          <a:bodyPr wrap="square" rtlCol="0">
            <a:spAutoFit/>
          </a:bodyPr>
          <a:lstStyle/>
          <a:p>
            <a:r>
              <a:rPr lang="en-US" sz="2800" dirty="0" smtClean="0">
                <a:latin typeface="+mj-lt"/>
              </a:rPr>
              <a:t>4.  </a:t>
            </a:r>
            <a:r>
              <a:rPr lang="en-US" sz="2800" dirty="0" smtClean="0">
                <a:solidFill>
                  <a:schemeClr val="bg1"/>
                </a:solidFill>
                <a:latin typeface="+mj-lt"/>
              </a:rPr>
              <a:t>Flies</a:t>
            </a:r>
            <a:r>
              <a:rPr lang="en-US" sz="2800" dirty="0" smtClean="0">
                <a:latin typeface="+mj-lt"/>
              </a:rPr>
              <a:t> ~ </a:t>
            </a:r>
            <a:r>
              <a:rPr lang="en-US" sz="2800" dirty="0" err="1" smtClean="0">
                <a:latin typeface="+mj-lt"/>
              </a:rPr>
              <a:t>Uatchit</a:t>
            </a:r>
            <a:r>
              <a:rPr lang="en-US" sz="2800" dirty="0" smtClean="0">
                <a:latin typeface="+mj-lt"/>
              </a:rPr>
              <a:t>, the fly god</a:t>
            </a:r>
            <a:endParaRPr lang="en-US" sz="2800" dirty="0">
              <a:latin typeface="+mj-lt"/>
            </a:endParaRPr>
          </a:p>
        </p:txBody>
      </p:sp>
      <p:sp>
        <p:nvSpPr>
          <p:cNvPr id="12" name="TextBox 11"/>
          <p:cNvSpPr txBox="1"/>
          <p:nvPr/>
        </p:nvSpPr>
        <p:spPr>
          <a:xfrm>
            <a:off x="457200" y="4532293"/>
            <a:ext cx="5867400" cy="954107"/>
          </a:xfrm>
          <a:prstGeom prst="rect">
            <a:avLst/>
          </a:prstGeom>
          <a:noFill/>
        </p:spPr>
        <p:txBody>
          <a:bodyPr wrap="square" rtlCol="0">
            <a:spAutoFit/>
          </a:bodyPr>
          <a:lstStyle/>
          <a:p>
            <a:r>
              <a:rPr lang="en-US" sz="2800" dirty="0" smtClean="0">
                <a:latin typeface="+mj-lt"/>
              </a:rPr>
              <a:t>5.  </a:t>
            </a:r>
            <a:r>
              <a:rPr lang="en-US" sz="2800" dirty="0" smtClean="0">
                <a:solidFill>
                  <a:schemeClr val="bg1"/>
                </a:solidFill>
                <a:latin typeface="+mj-lt"/>
              </a:rPr>
              <a:t>Livestock</a:t>
            </a:r>
            <a:r>
              <a:rPr lang="en-US" sz="2800" dirty="0" smtClean="0">
                <a:latin typeface="+mj-lt"/>
              </a:rPr>
              <a:t> ~ </a:t>
            </a:r>
            <a:r>
              <a:rPr lang="en-US" sz="2800" dirty="0" err="1" smtClean="0">
                <a:latin typeface="+mj-lt"/>
              </a:rPr>
              <a:t>Apis</a:t>
            </a:r>
            <a:r>
              <a:rPr lang="en-US" sz="2800" dirty="0" smtClean="0">
                <a:latin typeface="+mj-lt"/>
              </a:rPr>
              <a:t>, bull god; </a:t>
            </a:r>
            <a:r>
              <a:rPr lang="en-US" sz="2800" dirty="0" err="1" smtClean="0">
                <a:latin typeface="+mj-lt"/>
              </a:rPr>
              <a:t>Hathor</a:t>
            </a:r>
            <a:r>
              <a:rPr lang="en-US" sz="2800" dirty="0" smtClean="0">
                <a:latin typeface="+mj-lt"/>
              </a:rPr>
              <a:t>, cow goddess</a:t>
            </a:r>
            <a:endParaRPr lang="en-US" sz="2800" dirty="0">
              <a:latin typeface="+mj-lt"/>
            </a:endParaRPr>
          </a:p>
        </p:txBody>
      </p:sp>
      <p:pic>
        <p:nvPicPr>
          <p:cNvPr id="1026" name="Picture 2"/>
          <p:cNvPicPr>
            <a:picLocks noChangeAspect="1" noChangeArrowheads="1"/>
          </p:cNvPicPr>
          <p:nvPr/>
        </p:nvPicPr>
        <p:blipFill>
          <a:blip r:embed="rId2"/>
          <a:srcRect/>
          <a:stretch>
            <a:fillRect/>
          </a:stretch>
        </p:blipFill>
        <p:spPr bwMode="auto">
          <a:xfrm>
            <a:off x="1524000" y="1238250"/>
            <a:ext cx="3810000" cy="470535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par>
                                <p:cTn id="26" presetID="9" presetClass="emph" presetSubtype="0" grpId="2" nodeType="withEffect">
                                  <p:stCondLst>
                                    <p:cond delay="0"/>
                                  </p:stCondLst>
                                  <p:childTnLst>
                                    <p:set>
                                      <p:cBhvr rctx="PPT">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from="(-#ppt_w/2)" to="(#ppt_x)" calcmode="lin" valueType="num">
                                      <p:cBhvr>
                                        <p:cTn id="33" dur="600" fill="hold">
                                          <p:stCondLst>
                                            <p:cond delay="0"/>
                                          </p:stCondLst>
                                        </p:cTn>
                                        <p:tgtEl>
                                          <p:spTgt spid="6"/>
                                        </p:tgtEl>
                                        <p:attrNameLst>
                                          <p:attrName>ppt_x</p:attrName>
                                        </p:attrNameLst>
                                      </p:cBhvr>
                                    </p:anim>
                                    <p:anim from="0" to="-1.0" calcmode="lin" valueType="num">
                                      <p:cBhvr>
                                        <p:cTn id="34" dur="200" decel="50000" autoRev="1" fill="hold">
                                          <p:stCondLst>
                                            <p:cond delay="600"/>
                                          </p:stCondLst>
                                        </p:cTn>
                                        <p:tgtEl>
                                          <p:spTgt spid="6"/>
                                        </p:tgtEl>
                                        <p:attrNameLst>
                                          <p:attrName>xshear</p:attrName>
                                        </p:attrNameLst>
                                      </p:cBhvr>
                                    </p:anim>
                                    <p:animScale>
                                      <p:cBhvr>
                                        <p:cTn id="35" dur="200" decel="100000" autoRev="1" fill="hold">
                                          <p:stCondLst>
                                            <p:cond delay="600"/>
                                          </p:stCondLst>
                                        </p:cTn>
                                        <p:tgtEl>
                                          <p:spTgt spid="6"/>
                                        </p:tgtEl>
                                      </p:cBhvr>
                                      <p:from x="100000" y="100000"/>
                                      <p:to x="80000" y="100000"/>
                                    </p:animScale>
                                    <p:anim by="(#ppt_h/3+#ppt_w*0.1)" calcmode="lin" valueType="num">
                                      <p:cBhvr additive="sum">
                                        <p:cTn id="36" dur="200" decel="100000" autoRev="1" fill="hold">
                                          <p:stCondLst>
                                            <p:cond delay="600"/>
                                          </p:stCondLst>
                                        </p:cTn>
                                        <p:tgtEl>
                                          <p:spTgt spid="6"/>
                                        </p:tgtEl>
                                        <p:attrNameLst>
                                          <p:attrName>ppt_x</p:attrName>
                                        </p:attrNameLst>
                                      </p:cBhvr>
                                    </p:anim>
                                  </p:childTnLst>
                                </p:cTn>
                              </p:par>
                              <p:par>
                                <p:cTn id="37" presetID="9" presetClass="emph" presetSubtype="0" grpId="2" nodeType="withEffect">
                                  <p:stCondLst>
                                    <p:cond delay="0"/>
                                  </p:stCondLst>
                                  <p:childTnLst>
                                    <p:set>
                                      <p:cBhvr rctx="PPT">
                                        <p:cTn id="38" dur="indefinite"/>
                                        <p:tgtEl>
                                          <p:spTgt spid="5"/>
                                        </p:tgtEl>
                                        <p:attrNameLst>
                                          <p:attrName>style.opacity</p:attrName>
                                        </p:attrNameLst>
                                      </p:cBhvr>
                                      <p:to>
                                        <p:strVal val="0.5"/>
                                      </p:to>
                                    </p:set>
                                    <p:animEffect filter="image" prLst="opacity: 0.5">
                                      <p:cBhvr rctx="IE">
                                        <p:cTn id="39" dur="indefinite"/>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from="(-#ppt_w/2)" to="(#ppt_x)" calcmode="lin" valueType="num">
                                      <p:cBhvr>
                                        <p:cTn id="44" dur="600" fill="hold">
                                          <p:stCondLst>
                                            <p:cond delay="0"/>
                                          </p:stCondLst>
                                        </p:cTn>
                                        <p:tgtEl>
                                          <p:spTgt spid="7"/>
                                        </p:tgtEl>
                                        <p:attrNameLst>
                                          <p:attrName>ppt_x</p:attrName>
                                        </p:attrNameLst>
                                      </p:cBhvr>
                                    </p:anim>
                                    <p:anim from="0" to="-1.0" calcmode="lin" valueType="num">
                                      <p:cBhvr>
                                        <p:cTn id="45" dur="200" decel="50000" autoRev="1" fill="hold">
                                          <p:stCondLst>
                                            <p:cond delay="600"/>
                                          </p:stCondLst>
                                        </p:cTn>
                                        <p:tgtEl>
                                          <p:spTgt spid="7"/>
                                        </p:tgtEl>
                                        <p:attrNameLst>
                                          <p:attrName>xshear</p:attrName>
                                        </p:attrNameLst>
                                      </p:cBhvr>
                                    </p:anim>
                                    <p:animScale>
                                      <p:cBhvr>
                                        <p:cTn id="46" dur="200" decel="100000" autoRev="1" fill="hold">
                                          <p:stCondLst>
                                            <p:cond delay="600"/>
                                          </p:stCondLst>
                                        </p:cTn>
                                        <p:tgtEl>
                                          <p:spTgt spid="7"/>
                                        </p:tgtEl>
                                      </p:cBhvr>
                                      <p:from x="100000" y="100000"/>
                                      <p:to x="80000" y="100000"/>
                                    </p:animScale>
                                    <p:anim by="(#ppt_h/3+#ppt_w*0.1)" calcmode="lin" valueType="num">
                                      <p:cBhvr additive="sum">
                                        <p:cTn id="47" dur="200" decel="100000" autoRev="1" fill="hold">
                                          <p:stCondLst>
                                            <p:cond delay="600"/>
                                          </p:stCondLst>
                                        </p:cTn>
                                        <p:tgtEl>
                                          <p:spTgt spid="7"/>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xit" presetSubtype="0" fill="hold" grpId="1" nodeType="clickEffect">
                                  <p:stCondLst>
                                    <p:cond delay="0"/>
                                  </p:stCondLst>
                                  <p:childTnLst>
                                    <p:anim from="(ppt_x)" to="(ppt_x+1)" calcmode="lin" valueType="num">
                                      <p:cBhvr>
                                        <p:cTn id="51" dur="1000">
                                          <p:stCondLst>
                                            <p:cond delay="0"/>
                                          </p:stCondLst>
                                        </p:cTn>
                                        <p:tgtEl>
                                          <p:spTgt spid="7"/>
                                        </p:tgtEl>
                                        <p:attrNameLst>
                                          <p:attrName>ppt_x</p:attrName>
                                        </p:attrNameLst>
                                      </p:cBhvr>
                                    </p:anim>
                                    <p:anim from="0" to="-1.0" calcmode="lin" valueType="num">
                                      <p:cBhvr>
                                        <p:cTn id="52" dur="200" accel="50000">
                                          <p:stCondLst>
                                            <p:cond delay="0"/>
                                          </p:stCondLst>
                                        </p:cTn>
                                        <p:tgtEl>
                                          <p:spTgt spid="7"/>
                                        </p:tgtEl>
                                        <p:attrNameLst>
                                          <p:attrName>xshear</p:attrName>
                                        </p:attrNameLst>
                                      </p:cBhvr>
                                    </p:anim>
                                    <p:set>
                                      <p:cBhvr>
                                        <p:cTn id="53" dur="800">
                                          <p:stCondLst>
                                            <p:cond delay="200"/>
                                          </p:stCondLst>
                                        </p:cTn>
                                        <p:tgtEl>
                                          <p:spTgt spid="7"/>
                                        </p:tgtEl>
                                        <p:attrNameLst>
                                          <p:attrName>xshear</p:attrName>
                                        </p:attrNameLst>
                                      </p:cBhvr>
                                      <p:to>
                                        <p:strVal val="-1.0"/>
                                      </p:to>
                                    </p:set>
                                    <p:set>
                                      <p:cBhvr>
                                        <p:cTn id="54" dur="1" fill="hold">
                                          <p:stCondLst>
                                            <p:cond delay="999"/>
                                          </p:stCondLst>
                                        </p:cTn>
                                        <p:tgtEl>
                                          <p:spTgt spid="7"/>
                                        </p:tgtEl>
                                        <p:attrNameLst>
                                          <p:attrName>style.visibility</p:attrName>
                                        </p:attrNameLst>
                                      </p:cBhvr>
                                      <p:to>
                                        <p:strVal val="hidden"/>
                                      </p:to>
                                    </p:set>
                                  </p:childTnLst>
                                </p:cTn>
                              </p:par>
                              <p:par>
                                <p:cTn id="55" presetID="34"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from="(-#ppt_w/2)" to="(#ppt_x)" calcmode="lin" valueType="num">
                                      <p:cBhvr>
                                        <p:cTn id="57" dur="600" fill="hold">
                                          <p:stCondLst>
                                            <p:cond delay="0"/>
                                          </p:stCondLst>
                                        </p:cTn>
                                        <p:tgtEl>
                                          <p:spTgt spid="9"/>
                                        </p:tgtEl>
                                        <p:attrNameLst>
                                          <p:attrName>ppt_x</p:attrName>
                                        </p:attrNameLst>
                                      </p:cBhvr>
                                    </p:anim>
                                    <p:anim from="0" to="-1.0" calcmode="lin" valueType="num">
                                      <p:cBhvr>
                                        <p:cTn id="58" dur="200" decel="50000" autoRev="1" fill="hold">
                                          <p:stCondLst>
                                            <p:cond delay="600"/>
                                          </p:stCondLst>
                                        </p:cTn>
                                        <p:tgtEl>
                                          <p:spTgt spid="9"/>
                                        </p:tgtEl>
                                        <p:attrNameLst>
                                          <p:attrName>xshear</p:attrName>
                                        </p:attrNameLst>
                                      </p:cBhvr>
                                    </p:anim>
                                    <p:animScale>
                                      <p:cBhvr>
                                        <p:cTn id="59" dur="200" decel="100000" autoRev="1" fill="hold">
                                          <p:stCondLst>
                                            <p:cond delay="600"/>
                                          </p:stCondLst>
                                        </p:cTn>
                                        <p:tgtEl>
                                          <p:spTgt spid="9"/>
                                        </p:tgtEl>
                                      </p:cBhvr>
                                      <p:from x="100000" y="100000"/>
                                      <p:to x="80000" y="100000"/>
                                    </p:animScale>
                                    <p:anim by="(#ppt_h/3+#ppt_w*0.1)" calcmode="lin" valueType="num">
                                      <p:cBhvr additive="sum">
                                        <p:cTn id="60" dur="200" decel="100000" autoRev="1" fill="hold">
                                          <p:stCondLst>
                                            <p:cond delay="600"/>
                                          </p:stCondLst>
                                        </p:cTn>
                                        <p:tgtEl>
                                          <p:spTgt spid="9"/>
                                        </p:tgtEl>
                                        <p:attrNameLst>
                                          <p:attrName>ppt_x</p:attrName>
                                        </p:attrNameLst>
                                      </p:cBhvr>
                                    </p:anim>
                                  </p:childTnLst>
                                </p:cTn>
                              </p:par>
                              <p:par>
                                <p:cTn id="61" presetID="9" presetClass="emph" presetSubtype="0" grpId="2" nodeType="withEffect">
                                  <p:stCondLst>
                                    <p:cond delay="0"/>
                                  </p:stCondLst>
                                  <p:childTnLst>
                                    <p:set>
                                      <p:cBhvr rctx="PPT">
                                        <p:cTn id="62" dur="indefinite"/>
                                        <p:tgtEl>
                                          <p:spTgt spid="6"/>
                                        </p:tgtEl>
                                        <p:attrNameLst>
                                          <p:attrName>style.opacity</p:attrName>
                                        </p:attrNameLst>
                                      </p:cBhvr>
                                      <p:to>
                                        <p:strVal val="0.5"/>
                                      </p:to>
                                    </p:set>
                                    <p:animEffect filter="image" prLst="opacity: 0.5">
                                      <p:cBhvr rctx="IE">
                                        <p:cTn id="63" dur="indefinite"/>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26"/>
                                        </p:tgtEl>
                                        <p:attrNameLst>
                                          <p:attrName>style.visibility</p:attrName>
                                        </p:attrNameLst>
                                      </p:cBhvr>
                                      <p:to>
                                        <p:strVal val="visible"/>
                                      </p:to>
                                    </p:set>
                                    <p:animEffect transition="in" filter="fade">
                                      <p:cBhvr>
                                        <p:cTn id="68" dur="500"/>
                                        <p:tgtEl>
                                          <p:spTgt spid="10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26"/>
                                        </p:tgtEl>
                                      </p:cBhvr>
                                    </p:animEffect>
                                    <p:set>
                                      <p:cBhvr>
                                        <p:cTn id="73" dur="1" fill="hold">
                                          <p:stCondLst>
                                            <p:cond delay="499"/>
                                          </p:stCondLst>
                                        </p:cTn>
                                        <p:tgtEl>
                                          <p:spTgt spid="1026"/>
                                        </p:tgtEl>
                                        <p:attrNameLst>
                                          <p:attrName>style.visibility</p:attrName>
                                        </p:attrNameLst>
                                      </p:cBhvr>
                                      <p:to>
                                        <p:strVal val="hidden"/>
                                      </p:to>
                                    </p:set>
                                  </p:childTnLst>
                                </p:cTn>
                              </p:par>
                            </p:childTnLst>
                          </p:cTn>
                        </p:par>
                        <p:par>
                          <p:cTn id="74" fill="hold">
                            <p:stCondLst>
                              <p:cond delay="500"/>
                            </p:stCondLst>
                            <p:childTnLst>
                              <p:par>
                                <p:cTn id="75" presetID="34"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from="(-#ppt_w/2)" to="(#ppt_x)" calcmode="lin" valueType="num">
                                      <p:cBhvr>
                                        <p:cTn id="77" dur="600" fill="hold">
                                          <p:stCondLst>
                                            <p:cond delay="0"/>
                                          </p:stCondLst>
                                        </p:cTn>
                                        <p:tgtEl>
                                          <p:spTgt spid="12"/>
                                        </p:tgtEl>
                                        <p:attrNameLst>
                                          <p:attrName>ppt_x</p:attrName>
                                        </p:attrNameLst>
                                      </p:cBhvr>
                                    </p:anim>
                                    <p:anim from="0" to="-1.0" calcmode="lin" valueType="num">
                                      <p:cBhvr>
                                        <p:cTn id="78" dur="200" decel="50000" autoRev="1" fill="hold">
                                          <p:stCondLst>
                                            <p:cond delay="600"/>
                                          </p:stCondLst>
                                        </p:cTn>
                                        <p:tgtEl>
                                          <p:spTgt spid="12"/>
                                        </p:tgtEl>
                                        <p:attrNameLst>
                                          <p:attrName>xshear</p:attrName>
                                        </p:attrNameLst>
                                      </p:cBhvr>
                                    </p:anim>
                                    <p:animScale>
                                      <p:cBhvr>
                                        <p:cTn id="79" dur="200" decel="100000" autoRev="1" fill="hold">
                                          <p:stCondLst>
                                            <p:cond delay="600"/>
                                          </p:stCondLst>
                                        </p:cTn>
                                        <p:tgtEl>
                                          <p:spTgt spid="12"/>
                                        </p:tgtEl>
                                      </p:cBhvr>
                                      <p:from x="100000" y="100000"/>
                                      <p:to x="80000" y="100000"/>
                                    </p:animScale>
                                    <p:anim by="(#ppt_h/3+#ppt_w*0.1)" calcmode="lin" valueType="num">
                                      <p:cBhvr additive="sum">
                                        <p:cTn id="80" dur="200" decel="100000" autoRev="1" fill="hold">
                                          <p:stCondLst>
                                            <p:cond delay="600"/>
                                          </p:stCondLst>
                                        </p:cTn>
                                        <p:tgtEl>
                                          <p:spTgt spid="12"/>
                                        </p:tgtEl>
                                        <p:attrNameLst>
                                          <p:attrName>ppt_x</p:attrName>
                                        </p:attrNameLst>
                                      </p:cBhvr>
                                    </p:anim>
                                  </p:childTnLst>
                                </p:cTn>
                              </p:par>
                              <p:par>
                                <p:cTn id="81" presetID="9" presetClass="emph" presetSubtype="0" grpId="2" nodeType="withEffect">
                                  <p:stCondLst>
                                    <p:cond delay="0"/>
                                  </p:stCondLst>
                                  <p:childTnLst>
                                    <p:set>
                                      <p:cBhvr rctx="PPT">
                                        <p:cTn id="82" dur="indefinite"/>
                                        <p:tgtEl>
                                          <p:spTgt spid="9"/>
                                        </p:tgtEl>
                                        <p:attrNameLst>
                                          <p:attrName>style.opacity</p:attrName>
                                        </p:attrNameLst>
                                      </p:cBhvr>
                                      <p:to>
                                        <p:strVal val="0.5"/>
                                      </p:to>
                                    </p:set>
                                    <p:animEffect filter="image" prLst="opacity: 0.5">
                                      <p:cBhvr rctx="IE">
                                        <p:cTn id="83" dur="indefinite"/>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34" presetClass="exit" presetSubtype="0" fill="hold" grpId="1" nodeType="clickEffect">
                                  <p:stCondLst>
                                    <p:cond delay="0"/>
                                  </p:stCondLst>
                                  <p:childTnLst>
                                    <p:anim from="(ppt_x)" to="(ppt_x+1)" calcmode="lin" valueType="num">
                                      <p:cBhvr>
                                        <p:cTn id="87" dur="1000">
                                          <p:stCondLst>
                                            <p:cond delay="0"/>
                                          </p:stCondLst>
                                        </p:cTn>
                                        <p:tgtEl>
                                          <p:spTgt spid="11"/>
                                        </p:tgtEl>
                                        <p:attrNameLst>
                                          <p:attrName>ppt_x</p:attrName>
                                        </p:attrNameLst>
                                      </p:cBhvr>
                                    </p:anim>
                                    <p:anim from="0" to="-1.0" calcmode="lin" valueType="num">
                                      <p:cBhvr>
                                        <p:cTn id="88" dur="200" accel="50000">
                                          <p:stCondLst>
                                            <p:cond delay="0"/>
                                          </p:stCondLst>
                                        </p:cTn>
                                        <p:tgtEl>
                                          <p:spTgt spid="11"/>
                                        </p:tgtEl>
                                        <p:attrNameLst>
                                          <p:attrName>xshear</p:attrName>
                                        </p:attrNameLst>
                                      </p:cBhvr>
                                    </p:anim>
                                    <p:set>
                                      <p:cBhvr>
                                        <p:cTn id="89" dur="800">
                                          <p:stCondLst>
                                            <p:cond delay="200"/>
                                          </p:stCondLst>
                                        </p:cTn>
                                        <p:tgtEl>
                                          <p:spTgt spid="11"/>
                                        </p:tgtEl>
                                        <p:attrNameLst>
                                          <p:attrName>xshear</p:attrName>
                                        </p:attrNameLst>
                                      </p:cBhvr>
                                      <p:to>
                                        <p:strVal val="-1.0"/>
                                      </p:to>
                                    </p:set>
                                    <p:set>
                                      <p:cBhvr>
                                        <p:cTn id="90" dur="1" fill="hold">
                                          <p:stCondLst>
                                            <p:cond delay="999"/>
                                          </p:stCondLst>
                                        </p:cTn>
                                        <p:tgtEl>
                                          <p:spTgt spid="11"/>
                                        </p:tgtEl>
                                        <p:attrNameLst>
                                          <p:attrName>style.visibility</p:attrName>
                                        </p:attrNameLst>
                                      </p:cBhvr>
                                      <p:to>
                                        <p:strVal val="hidden"/>
                                      </p:to>
                                    </p:set>
                                  </p:childTnLst>
                                </p:cTn>
                              </p:par>
                              <p:par>
                                <p:cTn id="91" presetID="34" presetClass="exit" presetSubtype="0" fill="hold" grpId="1" nodeType="withEffect">
                                  <p:stCondLst>
                                    <p:cond delay="0"/>
                                  </p:stCondLst>
                                  <p:childTnLst>
                                    <p:anim from="(ppt_x)" to="(ppt_x+1)" calcmode="lin" valueType="num">
                                      <p:cBhvr>
                                        <p:cTn id="92" dur="1000">
                                          <p:stCondLst>
                                            <p:cond delay="0"/>
                                          </p:stCondLst>
                                        </p:cTn>
                                        <p:tgtEl>
                                          <p:spTgt spid="5"/>
                                        </p:tgtEl>
                                        <p:attrNameLst>
                                          <p:attrName>ppt_x</p:attrName>
                                        </p:attrNameLst>
                                      </p:cBhvr>
                                    </p:anim>
                                    <p:anim from="0" to="-1.0" calcmode="lin" valueType="num">
                                      <p:cBhvr>
                                        <p:cTn id="93" dur="200" accel="50000">
                                          <p:stCondLst>
                                            <p:cond delay="0"/>
                                          </p:stCondLst>
                                        </p:cTn>
                                        <p:tgtEl>
                                          <p:spTgt spid="5"/>
                                        </p:tgtEl>
                                        <p:attrNameLst>
                                          <p:attrName>xshear</p:attrName>
                                        </p:attrNameLst>
                                      </p:cBhvr>
                                    </p:anim>
                                    <p:set>
                                      <p:cBhvr>
                                        <p:cTn id="94" dur="800">
                                          <p:stCondLst>
                                            <p:cond delay="200"/>
                                          </p:stCondLst>
                                        </p:cTn>
                                        <p:tgtEl>
                                          <p:spTgt spid="5"/>
                                        </p:tgtEl>
                                        <p:attrNameLst>
                                          <p:attrName>xshear</p:attrName>
                                        </p:attrNameLst>
                                      </p:cBhvr>
                                      <p:to>
                                        <p:strVal val="-1.0"/>
                                      </p:to>
                                    </p:set>
                                    <p:set>
                                      <p:cBhvr>
                                        <p:cTn id="95" dur="1" fill="hold">
                                          <p:stCondLst>
                                            <p:cond delay="999"/>
                                          </p:stCondLst>
                                        </p:cTn>
                                        <p:tgtEl>
                                          <p:spTgt spid="5"/>
                                        </p:tgtEl>
                                        <p:attrNameLst>
                                          <p:attrName>style.visibility</p:attrName>
                                        </p:attrNameLst>
                                      </p:cBhvr>
                                      <p:to>
                                        <p:strVal val="hidden"/>
                                      </p:to>
                                    </p:set>
                                  </p:childTnLst>
                                </p:cTn>
                              </p:par>
                              <p:par>
                                <p:cTn id="96" presetID="34" presetClass="exit" presetSubtype="0" fill="hold" grpId="1" nodeType="withEffect">
                                  <p:stCondLst>
                                    <p:cond delay="0"/>
                                  </p:stCondLst>
                                  <p:childTnLst>
                                    <p:anim from="(ppt_x)" to="(ppt_x+1)" calcmode="lin" valueType="num">
                                      <p:cBhvr>
                                        <p:cTn id="97" dur="1000">
                                          <p:stCondLst>
                                            <p:cond delay="0"/>
                                          </p:stCondLst>
                                        </p:cTn>
                                        <p:tgtEl>
                                          <p:spTgt spid="6"/>
                                        </p:tgtEl>
                                        <p:attrNameLst>
                                          <p:attrName>ppt_x</p:attrName>
                                        </p:attrNameLst>
                                      </p:cBhvr>
                                    </p:anim>
                                    <p:anim from="0" to="-1.0" calcmode="lin" valueType="num">
                                      <p:cBhvr>
                                        <p:cTn id="98" dur="200" accel="50000">
                                          <p:stCondLst>
                                            <p:cond delay="0"/>
                                          </p:stCondLst>
                                        </p:cTn>
                                        <p:tgtEl>
                                          <p:spTgt spid="6"/>
                                        </p:tgtEl>
                                        <p:attrNameLst>
                                          <p:attrName>xshear</p:attrName>
                                        </p:attrNameLst>
                                      </p:cBhvr>
                                    </p:anim>
                                    <p:set>
                                      <p:cBhvr>
                                        <p:cTn id="99" dur="800">
                                          <p:stCondLst>
                                            <p:cond delay="200"/>
                                          </p:stCondLst>
                                        </p:cTn>
                                        <p:tgtEl>
                                          <p:spTgt spid="6"/>
                                        </p:tgtEl>
                                        <p:attrNameLst>
                                          <p:attrName>xshear</p:attrName>
                                        </p:attrNameLst>
                                      </p:cBhvr>
                                      <p:to>
                                        <p:strVal val="-1.0"/>
                                      </p:to>
                                    </p:set>
                                    <p:set>
                                      <p:cBhvr>
                                        <p:cTn id="100" dur="1" fill="hold">
                                          <p:stCondLst>
                                            <p:cond delay="999"/>
                                          </p:stCondLst>
                                        </p:cTn>
                                        <p:tgtEl>
                                          <p:spTgt spid="6"/>
                                        </p:tgtEl>
                                        <p:attrNameLst>
                                          <p:attrName>style.visibility</p:attrName>
                                        </p:attrNameLst>
                                      </p:cBhvr>
                                      <p:to>
                                        <p:strVal val="hidden"/>
                                      </p:to>
                                    </p:set>
                                  </p:childTnLst>
                                </p:cTn>
                              </p:par>
                              <p:par>
                                <p:cTn id="101" presetID="34" presetClass="exit" presetSubtype="0" fill="hold" grpId="1" nodeType="withEffect">
                                  <p:stCondLst>
                                    <p:cond delay="0"/>
                                  </p:stCondLst>
                                  <p:childTnLst>
                                    <p:anim from="(ppt_x)" to="(ppt_x+1)" calcmode="lin" valueType="num">
                                      <p:cBhvr>
                                        <p:cTn id="102" dur="1000">
                                          <p:stCondLst>
                                            <p:cond delay="0"/>
                                          </p:stCondLst>
                                        </p:cTn>
                                        <p:tgtEl>
                                          <p:spTgt spid="9"/>
                                        </p:tgtEl>
                                        <p:attrNameLst>
                                          <p:attrName>ppt_x</p:attrName>
                                        </p:attrNameLst>
                                      </p:cBhvr>
                                    </p:anim>
                                    <p:anim from="0" to="-1.0" calcmode="lin" valueType="num">
                                      <p:cBhvr>
                                        <p:cTn id="103" dur="200" accel="50000">
                                          <p:stCondLst>
                                            <p:cond delay="0"/>
                                          </p:stCondLst>
                                        </p:cTn>
                                        <p:tgtEl>
                                          <p:spTgt spid="9"/>
                                        </p:tgtEl>
                                        <p:attrNameLst>
                                          <p:attrName>xshear</p:attrName>
                                        </p:attrNameLst>
                                      </p:cBhvr>
                                    </p:anim>
                                    <p:set>
                                      <p:cBhvr>
                                        <p:cTn id="104" dur="800">
                                          <p:stCondLst>
                                            <p:cond delay="200"/>
                                          </p:stCondLst>
                                        </p:cTn>
                                        <p:tgtEl>
                                          <p:spTgt spid="9"/>
                                        </p:tgtEl>
                                        <p:attrNameLst>
                                          <p:attrName>xshear</p:attrName>
                                        </p:attrNameLst>
                                      </p:cBhvr>
                                      <p:to>
                                        <p:strVal val="-1.0"/>
                                      </p:to>
                                    </p:set>
                                    <p:set>
                                      <p:cBhvr>
                                        <p:cTn id="105" dur="1" fill="hold">
                                          <p:stCondLst>
                                            <p:cond delay="999"/>
                                          </p:stCondLst>
                                        </p:cTn>
                                        <p:tgtEl>
                                          <p:spTgt spid="9"/>
                                        </p:tgtEl>
                                        <p:attrNameLst>
                                          <p:attrName>style.visibility</p:attrName>
                                        </p:attrNameLst>
                                      </p:cBhvr>
                                      <p:to>
                                        <p:strVal val="hidden"/>
                                      </p:to>
                                    </p:set>
                                  </p:childTnLst>
                                </p:cTn>
                              </p:par>
                              <p:par>
                                <p:cTn id="106" presetID="34" presetClass="exit" presetSubtype="0" fill="hold" grpId="1" nodeType="withEffect">
                                  <p:stCondLst>
                                    <p:cond delay="0"/>
                                  </p:stCondLst>
                                  <p:childTnLst>
                                    <p:anim from="(ppt_x)" to="(ppt_x+1)" calcmode="lin" valueType="num">
                                      <p:cBhvr>
                                        <p:cTn id="107" dur="1000">
                                          <p:stCondLst>
                                            <p:cond delay="0"/>
                                          </p:stCondLst>
                                        </p:cTn>
                                        <p:tgtEl>
                                          <p:spTgt spid="12"/>
                                        </p:tgtEl>
                                        <p:attrNameLst>
                                          <p:attrName>ppt_x</p:attrName>
                                        </p:attrNameLst>
                                      </p:cBhvr>
                                    </p:anim>
                                    <p:anim from="0" to="-1.0" calcmode="lin" valueType="num">
                                      <p:cBhvr>
                                        <p:cTn id="108" dur="200" accel="50000">
                                          <p:stCondLst>
                                            <p:cond delay="0"/>
                                          </p:stCondLst>
                                        </p:cTn>
                                        <p:tgtEl>
                                          <p:spTgt spid="12"/>
                                        </p:tgtEl>
                                        <p:attrNameLst>
                                          <p:attrName>xshear</p:attrName>
                                        </p:attrNameLst>
                                      </p:cBhvr>
                                    </p:anim>
                                    <p:set>
                                      <p:cBhvr>
                                        <p:cTn id="109" dur="800">
                                          <p:stCondLst>
                                            <p:cond delay="200"/>
                                          </p:stCondLst>
                                        </p:cTn>
                                        <p:tgtEl>
                                          <p:spTgt spid="12"/>
                                        </p:tgtEl>
                                        <p:attrNameLst>
                                          <p:attrName>xshear</p:attrName>
                                        </p:attrNameLst>
                                      </p:cBhvr>
                                      <p:to>
                                        <p:strVal val="-1.0"/>
                                      </p:to>
                                    </p:set>
                                    <p:set>
                                      <p:cBhvr>
                                        <p:cTn id="110"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0" grpId="0"/>
      <p:bldP spid="5" grpId="0"/>
      <p:bldP spid="5" grpId="1"/>
      <p:bldP spid="5" grpId="2"/>
      <p:bldP spid="6" grpId="0"/>
      <p:bldP spid="6" grpId="1"/>
      <p:bldP spid="6" grpId="2"/>
      <p:bldP spid="7" grpId="0"/>
      <p:bldP spid="7" grpId="1"/>
      <p:bldP spid="9" grpId="0"/>
      <p:bldP spid="9" grpId="1"/>
      <p:bldP spid="9" grpId="2"/>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954107"/>
          </a:xfrm>
          <a:prstGeom prst="rect">
            <a:avLst/>
          </a:prstGeom>
          <a:noFill/>
        </p:spPr>
        <p:txBody>
          <a:bodyPr wrap="square" rtlCol="0">
            <a:spAutoFit/>
          </a:bodyPr>
          <a:lstStyle/>
          <a:p>
            <a:r>
              <a:rPr lang="en-US" sz="2800" dirty="0" smtClean="0">
                <a:latin typeface="+mj-lt"/>
              </a:rPr>
              <a:t>6.  </a:t>
            </a:r>
            <a:r>
              <a:rPr lang="en-US" sz="2800" dirty="0" smtClean="0">
                <a:solidFill>
                  <a:schemeClr val="bg1"/>
                </a:solidFill>
                <a:latin typeface="+mj-lt"/>
              </a:rPr>
              <a:t>Boils</a:t>
            </a:r>
            <a:r>
              <a:rPr lang="en-US" sz="2800" dirty="0" smtClean="0">
                <a:latin typeface="+mj-lt"/>
              </a:rPr>
              <a:t> ~ </a:t>
            </a:r>
            <a:r>
              <a:rPr lang="en-US" sz="2800" dirty="0" err="1" smtClean="0">
                <a:latin typeface="+mj-lt"/>
              </a:rPr>
              <a:t>Imhotep</a:t>
            </a:r>
            <a:r>
              <a:rPr lang="en-US" sz="2800" dirty="0" smtClean="0">
                <a:latin typeface="+mj-lt"/>
              </a:rPr>
              <a:t>; Thoth gods of medicine</a:t>
            </a:r>
            <a:endParaRPr lang="en-US" sz="2800" dirty="0">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Ten Plagues of Egypt</a:t>
            </a:r>
          </a:p>
        </p:txBody>
      </p:sp>
      <p:sp>
        <p:nvSpPr>
          <p:cNvPr id="5" name="TextBox 4"/>
          <p:cNvSpPr txBox="1"/>
          <p:nvPr/>
        </p:nvSpPr>
        <p:spPr>
          <a:xfrm>
            <a:off x="457200" y="1524000"/>
            <a:ext cx="5867400" cy="1384995"/>
          </a:xfrm>
          <a:prstGeom prst="rect">
            <a:avLst/>
          </a:prstGeom>
          <a:noFill/>
        </p:spPr>
        <p:txBody>
          <a:bodyPr wrap="square" rtlCol="0">
            <a:spAutoFit/>
          </a:bodyPr>
          <a:lstStyle/>
          <a:p>
            <a:r>
              <a:rPr lang="en-US" sz="2800" dirty="0" smtClean="0">
                <a:latin typeface="+mj-lt"/>
              </a:rPr>
              <a:t>7.  </a:t>
            </a:r>
            <a:r>
              <a:rPr lang="en-US" sz="2800" dirty="0" smtClean="0">
                <a:solidFill>
                  <a:schemeClr val="bg1"/>
                </a:solidFill>
                <a:latin typeface="+mj-lt"/>
              </a:rPr>
              <a:t>Hail</a:t>
            </a:r>
            <a:r>
              <a:rPr lang="en-US" sz="2800" dirty="0" smtClean="0">
                <a:latin typeface="+mj-lt"/>
              </a:rPr>
              <a:t> ~ Nut goddess of heavens and sky; </a:t>
            </a:r>
            <a:r>
              <a:rPr lang="en-US" sz="2800" dirty="0" err="1" smtClean="0">
                <a:latin typeface="+mj-lt"/>
              </a:rPr>
              <a:t>Tefnut</a:t>
            </a:r>
            <a:r>
              <a:rPr lang="en-US" sz="2800" dirty="0" smtClean="0">
                <a:latin typeface="+mj-lt"/>
              </a:rPr>
              <a:t> goddess of rain</a:t>
            </a:r>
            <a:endParaRPr lang="en-US" sz="2800" dirty="0">
              <a:latin typeface="+mj-lt"/>
            </a:endParaRPr>
          </a:p>
        </p:txBody>
      </p:sp>
      <p:sp>
        <p:nvSpPr>
          <p:cNvPr id="6" name="TextBox 5"/>
          <p:cNvSpPr txBox="1"/>
          <p:nvPr/>
        </p:nvSpPr>
        <p:spPr>
          <a:xfrm>
            <a:off x="457200" y="2819400"/>
            <a:ext cx="5867400" cy="1384995"/>
          </a:xfrm>
          <a:prstGeom prst="rect">
            <a:avLst/>
          </a:prstGeom>
          <a:noFill/>
        </p:spPr>
        <p:txBody>
          <a:bodyPr wrap="square" rtlCol="0">
            <a:spAutoFit/>
          </a:bodyPr>
          <a:lstStyle/>
          <a:p>
            <a:r>
              <a:rPr lang="en-US" sz="2800" dirty="0" smtClean="0">
                <a:latin typeface="+mj-lt"/>
              </a:rPr>
              <a:t>8.  </a:t>
            </a:r>
            <a:r>
              <a:rPr lang="en-US" sz="2800" dirty="0" smtClean="0">
                <a:solidFill>
                  <a:schemeClr val="bg1"/>
                </a:solidFill>
                <a:latin typeface="+mj-lt"/>
              </a:rPr>
              <a:t>Locusts</a:t>
            </a:r>
            <a:r>
              <a:rPr lang="en-US" sz="2800" dirty="0" smtClean="0">
                <a:latin typeface="+mj-lt"/>
              </a:rPr>
              <a:t> ~ </a:t>
            </a:r>
            <a:r>
              <a:rPr lang="en-US" sz="2800" dirty="0" err="1" smtClean="0">
                <a:latin typeface="+mj-lt"/>
              </a:rPr>
              <a:t>Senehem</a:t>
            </a:r>
            <a:r>
              <a:rPr lang="en-US" sz="2800" dirty="0" smtClean="0">
                <a:latin typeface="+mj-lt"/>
              </a:rPr>
              <a:t>, protector against ravages and pests</a:t>
            </a:r>
            <a:endParaRPr lang="en-US" sz="2800" dirty="0">
              <a:latin typeface="+mj-lt"/>
            </a:endParaRPr>
          </a:p>
        </p:txBody>
      </p:sp>
      <p:sp>
        <p:nvSpPr>
          <p:cNvPr id="9" name="TextBox 8"/>
          <p:cNvSpPr txBox="1"/>
          <p:nvPr/>
        </p:nvSpPr>
        <p:spPr>
          <a:xfrm>
            <a:off x="457200" y="4114800"/>
            <a:ext cx="5867400" cy="954107"/>
          </a:xfrm>
          <a:prstGeom prst="rect">
            <a:avLst/>
          </a:prstGeom>
          <a:noFill/>
        </p:spPr>
        <p:txBody>
          <a:bodyPr wrap="square" rtlCol="0">
            <a:spAutoFit/>
          </a:bodyPr>
          <a:lstStyle/>
          <a:p>
            <a:r>
              <a:rPr lang="en-US" sz="2800" dirty="0" smtClean="0">
                <a:latin typeface="+mj-lt"/>
              </a:rPr>
              <a:t>9.  </a:t>
            </a:r>
            <a:r>
              <a:rPr lang="en-US" sz="2800" dirty="0" smtClean="0">
                <a:solidFill>
                  <a:schemeClr val="bg1"/>
                </a:solidFill>
                <a:latin typeface="+mj-lt"/>
              </a:rPr>
              <a:t>Darkness</a:t>
            </a:r>
            <a:r>
              <a:rPr lang="en-US" sz="2800" dirty="0" smtClean="0">
                <a:latin typeface="+mj-lt"/>
              </a:rPr>
              <a:t> ~ Ra, the sun god</a:t>
            </a:r>
            <a:endParaRPr lang="en-US" sz="2800" dirty="0">
              <a:latin typeface="+mj-lt"/>
            </a:endParaRPr>
          </a:p>
        </p:txBody>
      </p:sp>
      <p:sp>
        <p:nvSpPr>
          <p:cNvPr id="12" name="TextBox 11"/>
          <p:cNvSpPr txBox="1"/>
          <p:nvPr/>
        </p:nvSpPr>
        <p:spPr>
          <a:xfrm>
            <a:off x="457200" y="4989493"/>
            <a:ext cx="5867400" cy="954107"/>
          </a:xfrm>
          <a:prstGeom prst="rect">
            <a:avLst/>
          </a:prstGeom>
          <a:noFill/>
        </p:spPr>
        <p:txBody>
          <a:bodyPr wrap="square" rtlCol="0">
            <a:spAutoFit/>
          </a:bodyPr>
          <a:lstStyle/>
          <a:p>
            <a:r>
              <a:rPr lang="en-US" sz="2800" dirty="0" smtClean="0">
                <a:latin typeface="+mj-lt"/>
              </a:rPr>
              <a:t>10. </a:t>
            </a:r>
            <a:r>
              <a:rPr lang="en-US" sz="2800" dirty="0" smtClean="0">
                <a:solidFill>
                  <a:schemeClr val="bg1"/>
                </a:solidFill>
                <a:latin typeface="+mj-lt"/>
              </a:rPr>
              <a:t>Death of firstborn </a:t>
            </a:r>
            <a:r>
              <a:rPr lang="en-US" sz="2800" dirty="0" smtClean="0">
                <a:latin typeface="+mj-lt"/>
              </a:rPr>
              <a:t>~ whole Isis/</a:t>
            </a:r>
            <a:r>
              <a:rPr lang="en-US" sz="2800" dirty="0" err="1" smtClean="0">
                <a:latin typeface="+mj-lt"/>
              </a:rPr>
              <a:t>Osirus</a:t>
            </a:r>
            <a:r>
              <a:rPr lang="en-US" sz="2800" dirty="0" smtClean="0">
                <a:latin typeface="+mj-lt"/>
              </a:rPr>
              <a:t> worship</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par>
                                <p:cTn id="19" presetID="9" presetClass="emph" presetSubtype="0" grpId="2" nodeType="withEffect">
                                  <p:stCondLst>
                                    <p:cond delay="0"/>
                                  </p:stCondLst>
                                  <p:childTnLst>
                                    <p:set>
                                      <p:cBhvr rctx="PPT">
                                        <p:cTn id="20" dur="indefinite"/>
                                        <p:tgtEl>
                                          <p:spTgt spid="11"/>
                                        </p:tgtEl>
                                        <p:attrNameLst>
                                          <p:attrName>style.opacity</p:attrName>
                                        </p:attrNameLst>
                                      </p:cBhvr>
                                      <p:to>
                                        <p:strVal val="0.5"/>
                                      </p:to>
                                    </p:set>
                                    <p:animEffect filter="image" prLst="opacity: 0.5">
                                      <p:cBhvr rctx="IE">
                                        <p:cTn id="21" dur="indefinite"/>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from="(-#ppt_w/2)" to="(#ppt_x)" calcmode="lin" valueType="num">
                                      <p:cBhvr>
                                        <p:cTn id="26" dur="600" fill="hold">
                                          <p:stCondLst>
                                            <p:cond delay="0"/>
                                          </p:stCondLst>
                                        </p:cTn>
                                        <p:tgtEl>
                                          <p:spTgt spid="6"/>
                                        </p:tgtEl>
                                        <p:attrNameLst>
                                          <p:attrName>ppt_x</p:attrName>
                                        </p:attrNameLst>
                                      </p:cBhvr>
                                    </p:anim>
                                    <p:anim from="0" to="-1.0" calcmode="lin" valueType="num">
                                      <p:cBhvr>
                                        <p:cTn id="27" dur="200" decel="50000" autoRev="1" fill="hold">
                                          <p:stCondLst>
                                            <p:cond delay="600"/>
                                          </p:stCondLst>
                                        </p:cTn>
                                        <p:tgtEl>
                                          <p:spTgt spid="6"/>
                                        </p:tgtEl>
                                        <p:attrNameLst>
                                          <p:attrName>xshear</p:attrName>
                                        </p:attrNameLst>
                                      </p:cBhvr>
                                    </p:anim>
                                    <p:animScale>
                                      <p:cBhvr>
                                        <p:cTn id="28" dur="200" decel="100000" autoRev="1" fill="hold">
                                          <p:stCondLst>
                                            <p:cond delay="600"/>
                                          </p:stCondLst>
                                        </p:cTn>
                                        <p:tgtEl>
                                          <p:spTgt spid="6"/>
                                        </p:tgtEl>
                                      </p:cBhvr>
                                      <p:from x="100000" y="100000"/>
                                      <p:to x="80000" y="100000"/>
                                    </p:animScale>
                                    <p:anim by="(#ppt_h/3+#ppt_w*0.1)" calcmode="lin" valueType="num">
                                      <p:cBhvr additive="sum">
                                        <p:cTn id="29" dur="200" decel="100000" autoRev="1" fill="hold">
                                          <p:stCondLst>
                                            <p:cond delay="600"/>
                                          </p:stCondLst>
                                        </p:cTn>
                                        <p:tgtEl>
                                          <p:spTgt spid="6"/>
                                        </p:tgtEl>
                                        <p:attrNameLst>
                                          <p:attrName>ppt_x</p:attrName>
                                        </p:attrNameLst>
                                      </p:cBhvr>
                                    </p:anim>
                                  </p:childTnLst>
                                </p:cTn>
                              </p:par>
                              <p:par>
                                <p:cTn id="30" presetID="9" presetClass="emph" presetSubtype="0" grpId="2" nodeType="withEffect">
                                  <p:stCondLst>
                                    <p:cond delay="0"/>
                                  </p:stCondLst>
                                  <p:childTnLst>
                                    <p:set>
                                      <p:cBhvr rctx="PPT">
                                        <p:cTn id="31" dur="indefinite"/>
                                        <p:tgtEl>
                                          <p:spTgt spid="5"/>
                                        </p:tgtEl>
                                        <p:attrNameLst>
                                          <p:attrName>style.opacity</p:attrName>
                                        </p:attrNameLst>
                                      </p:cBhvr>
                                      <p:to>
                                        <p:strVal val="0.5"/>
                                      </p:to>
                                    </p:set>
                                    <p:animEffect filter="image" prLst="opacity: 0.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from="(-#ppt_w/2)" to="(#ppt_x)" calcmode="lin" valueType="num">
                                      <p:cBhvr>
                                        <p:cTn id="37" dur="600" fill="hold">
                                          <p:stCondLst>
                                            <p:cond delay="0"/>
                                          </p:stCondLst>
                                        </p:cTn>
                                        <p:tgtEl>
                                          <p:spTgt spid="9"/>
                                        </p:tgtEl>
                                        <p:attrNameLst>
                                          <p:attrName>ppt_x</p:attrName>
                                        </p:attrNameLst>
                                      </p:cBhvr>
                                    </p:anim>
                                    <p:anim from="0" to="-1.0" calcmode="lin" valueType="num">
                                      <p:cBhvr>
                                        <p:cTn id="38" dur="200" decel="50000" autoRev="1" fill="hold">
                                          <p:stCondLst>
                                            <p:cond delay="600"/>
                                          </p:stCondLst>
                                        </p:cTn>
                                        <p:tgtEl>
                                          <p:spTgt spid="9"/>
                                        </p:tgtEl>
                                        <p:attrNameLst>
                                          <p:attrName>xshear</p:attrName>
                                        </p:attrNameLst>
                                      </p:cBhvr>
                                    </p:anim>
                                    <p:animScale>
                                      <p:cBhvr>
                                        <p:cTn id="39" dur="200" decel="100000" autoRev="1" fill="hold">
                                          <p:stCondLst>
                                            <p:cond delay="600"/>
                                          </p:stCondLst>
                                        </p:cTn>
                                        <p:tgtEl>
                                          <p:spTgt spid="9"/>
                                        </p:tgtEl>
                                      </p:cBhvr>
                                      <p:from x="100000" y="100000"/>
                                      <p:to x="80000" y="100000"/>
                                    </p:animScale>
                                    <p:anim by="(#ppt_h/3+#ppt_w*0.1)" calcmode="lin" valueType="num">
                                      <p:cBhvr additive="sum">
                                        <p:cTn id="40" dur="200" decel="100000" autoRev="1" fill="hold">
                                          <p:stCondLst>
                                            <p:cond delay="600"/>
                                          </p:stCondLst>
                                        </p:cTn>
                                        <p:tgtEl>
                                          <p:spTgt spid="9"/>
                                        </p:tgtEl>
                                        <p:attrNameLst>
                                          <p:attrName>ppt_x</p:attrName>
                                        </p:attrNameLst>
                                      </p:cBhvr>
                                    </p:anim>
                                  </p:childTnLst>
                                </p:cTn>
                              </p:par>
                              <p:par>
                                <p:cTn id="41" presetID="9" presetClass="emph" presetSubtype="0" grpId="2" nodeType="withEffect">
                                  <p:stCondLst>
                                    <p:cond delay="0"/>
                                  </p:stCondLst>
                                  <p:childTnLst>
                                    <p:set>
                                      <p:cBhvr rctx="PPT">
                                        <p:cTn id="42" dur="indefinite"/>
                                        <p:tgtEl>
                                          <p:spTgt spid="6"/>
                                        </p:tgtEl>
                                        <p:attrNameLst>
                                          <p:attrName>style.opacity</p:attrName>
                                        </p:attrNameLst>
                                      </p:cBhvr>
                                      <p:to>
                                        <p:strVal val="0.5"/>
                                      </p:to>
                                    </p:set>
                                    <p:animEffect filter="image" prLst="opacity: 0.5">
                                      <p:cBhvr rctx="IE">
                                        <p:cTn id="43" dur="indefinite"/>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from="(-#ppt_w/2)" to="(#ppt_x)" calcmode="lin" valueType="num">
                                      <p:cBhvr>
                                        <p:cTn id="48" dur="600" fill="hold">
                                          <p:stCondLst>
                                            <p:cond delay="0"/>
                                          </p:stCondLst>
                                        </p:cTn>
                                        <p:tgtEl>
                                          <p:spTgt spid="12"/>
                                        </p:tgtEl>
                                        <p:attrNameLst>
                                          <p:attrName>ppt_x</p:attrName>
                                        </p:attrNameLst>
                                      </p:cBhvr>
                                    </p:anim>
                                    <p:anim from="0" to="-1.0" calcmode="lin" valueType="num">
                                      <p:cBhvr>
                                        <p:cTn id="49" dur="200" decel="50000" autoRev="1" fill="hold">
                                          <p:stCondLst>
                                            <p:cond delay="600"/>
                                          </p:stCondLst>
                                        </p:cTn>
                                        <p:tgtEl>
                                          <p:spTgt spid="12"/>
                                        </p:tgtEl>
                                        <p:attrNameLst>
                                          <p:attrName>xshear</p:attrName>
                                        </p:attrNameLst>
                                      </p:cBhvr>
                                    </p:anim>
                                    <p:animScale>
                                      <p:cBhvr>
                                        <p:cTn id="50" dur="200" decel="100000" autoRev="1" fill="hold">
                                          <p:stCondLst>
                                            <p:cond delay="600"/>
                                          </p:stCondLst>
                                        </p:cTn>
                                        <p:tgtEl>
                                          <p:spTgt spid="12"/>
                                        </p:tgtEl>
                                      </p:cBhvr>
                                      <p:from x="100000" y="100000"/>
                                      <p:to x="80000" y="100000"/>
                                    </p:animScale>
                                    <p:anim by="(#ppt_h/3+#ppt_w*0.1)" calcmode="lin" valueType="num">
                                      <p:cBhvr additive="sum">
                                        <p:cTn id="51" dur="200" decel="100000" autoRev="1" fill="hold">
                                          <p:stCondLst>
                                            <p:cond delay="600"/>
                                          </p:stCondLst>
                                        </p:cTn>
                                        <p:tgtEl>
                                          <p:spTgt spid="12"/>
                                        </p:tgtEl>
                                        <p:attrNameLst>
                                          <p:attrName>ppt_x</p:attrName>
                                        </p:attrNameLst>
                                      </p:cBhvr>
                                    </p:anim>
                                  </p:childTnLst>
                                </p:cTn>
                              </p:par>
                              <p:par>
                                <p:cTn id="52" presetID="9" presetClass="emph" presetSubtype="0" grpId="2" nodeType="withEffect">
                                  <p:stCondLst>
                                    <p:cond delay="0"/>
                                  </p:stCondLst>
                                  <p:childTnLst>
                                    <p:set>
                                      <p:cBhvr rctx="PPT">
                                        <p:cTn id="53" dur="indefinite"/>
                                        <p:tgtEl>
                                          <p:spTgt spid="9"/>
                                        </p:tgtEl>
                                        <p:attrNameLst>
                                          <p:attrName>style.opacity</p:attrName>
                                        </p:attrNameLst>
                                      </p:cBhvr>
                                      <p:to>
                                        <p:strVal val="0.5"/>
                                      </p:to>
                                    </p:set>
                                    <p:animEffect filter="image" prLst="opacity: 0.5">
                                      <p:cBhvr rctx="IE">
                                        <p:cTn id="54" dur="indefinite"/>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4" presetClass="exit" presetSubtype="0" fill="hold" grpId="1" nodeType="clickEffect">
                                  <p:stCondLst>
                                    <p:cond delay="0"/>
                                  </p:stCondLst>
                                  <p:childTnLst>
                                    <p:anim from="(ppt_x)" to="(ppt_x+1)" calcmode="lin" valueType="num">
                                      <p:cBhvr>
                                        <p:cTn id="58" dur="1000">
                                          <p:stCondLst>
                                            <p:cond delay="0"/>
                                          </p:stCondLst>
                                        </p:cTn>
                                        <p:tgtEl>
                                          <p:spTgt spid="11"/>
                                        </p:tgtEl>
                                        <p:attrNameLst>
                                          <p:attrName>ppt_x</p:attrName>
                                        </p:attrNameLst>
                                      </p:cBhvr>
                                    </p:anim>
                                    <p:anim from="0" to="-1.0" calcmode="lin" valueType="num">
                                      <p:cBhvr>
                                        <p:cTn id="59" dur="200" accel="50000">
                                          <p:stCondLst>
                                            <p:cond delay="0"/>
                                          </p:stCondLst>
                                        </p:cTn>
                                        <p:tgtEl>
                                          <p:spTgt spid="11"/>
                                        </p:tgtEl>
                                        <p:attrNameLst>
                                          <p:attrName>xshear</p:attrName>
                                        </p:attrNameLst>
                                      </p:cBhvr>
                                    </p:anim>
                                    <p:set>
                                      <p:cBhvr>
                                        <p:cTn id="60" dur="800">
                                          <p:stCondLst>
                                            <p:cond delay="200"/>
                                          </p:stCondLst>
                                        </p:cTn>
                                        <p:tgtEl>
                                          <p:spTgt spid="11"/>
                                        </p:tgtEl>
                                        <p:attrNameLst>
                                          <p:attrName>xshear</p:attrName>
                                        </p:attrNameLst>
                                      </p:cBhvr>
                                      <p:to>
                                        <p:strVal val="-1.0"/>
                                      </p:to>
                                    </p:set>
                                    <p:set>
                                      <p:cBhvr>
                                        <p:cTn id="61" dur="1" fill="hold">
                                          <p:stCondLst>
                                            <p:cond delay="999"/>
                                          </p:stCondLst>
                                        </p:cTn>
                                        <p:tgtEl>
                                          <p:spTgt spid="11"/>
                                        </p:tgtEl>
                                        <p:attrNameLst>
                                          <p:attrName>style.visibility</p:attrName>
                                        </p:attrNameLst>
                                      </p:cBhvr>
                                      <p:to>
                                        <p:strVal val="hidden"/>
                                      </p:to>
                                    </p:set>
                                  </p:childTnLst>
                                </p:cTn>
                              </p:par>
                              <p:par>
                                <p:cTn id="62" presetID="34" presetClass="exit" presetSubtype="0" fill="hold" grpId="1" nodeType="withEffect">
                                  <p:stCondLst>
                                    <p:cond delay="0"/>
                                  </p:stCondLst>
                                  <p:childTnLst>
                                    <p:anim from="(ppt_x)" to="(ppt_x+1)" calcmode="lin" valueType="num">
                                      <p:cBhvr>
                                        <p:cTn id="63" dur="1000">
                                          <p:stCondLst>
                                            <p:cond delay="0"/>
                                          </p:stCondLst>
                                        </p:cTn>
                                        <p:tgtEl>
                                          <p:spTgt spid="5"/>
                                        </p:tgtEl>
                                        <p:attrNameLst>
                                          <p:attrName>ppt_x</p:attrName>
                                        </p:attrNameLst>
                                      </p:cBhvr>
                                    </p:anim>
                                    <p:anim from="0" to="-1.0" calcmode="lin" valueType="num">
                                      <p:cBhvr>
                                        <p:cTn id="64" dur="200" accel="50000">
                                          <p:stCondLst>
                                            <p:cond delay="0"/>
                                          </p:stCondLst>
                                        </p:cTn>
                                        <p:tgtEl>
                                          <p:spTgt spid="5"/>
                                        </p:tgtEl>
                                        <p:attrNameLst>
                                          <p:attrName>xshear</p:attrName>
                                        </p:attrNameLst>
                                      </p:cBhvr>
                                    </p:anim>
                                    <p:set>
                                      <p:cBhvr>
                                        <p:cTn id="65" dur="800">
                                          <p:stCondLst>
                                            <p:cond delay="200"/>
                                          </p:stCondLst>
                                        </p:cTn>
                                        <p:tgtEl>
                                          <p:spTgt spid="5"/>
                                        </p:tgtEl>
                                        <p:attrNameLst>
                                          <p:attrName>xshear</p:attrName>
                                        </p:attrNameLst>
                                      </p:cBhvr>
                                      <p:to>
                                        <p:strVal val="-1.0"/>
                                      </p:to>
                                    </p:set>
                                    <p:set>
                                      <p:cBhvr>
                                        <p:cTn id="66" dur="1" fill="hold">
                                          <p:stCondLst>
                                            <p:cond delay="999"/>
                                          </p:stCondLst>
                                        </p:cTn>
                                        <p:tgtEl>
                                          <p:spTgt spid="5"/>
                                        </p:tgtEl>
                                        <p:attrNameLst>
                                          <p:attrName>style.visibility</p:attrName>
                                        </p:attrNameLst>
                                      </p:cBhvr>
                                      <p:to>
                                        <p:strVal val="hidden"/>
                                      </p:to>
                                    </p:set>
                                  </p:childTnLst>
                                </p:cTn>
                              </p:par>
                              <p:par>
                                <p:cTn id="67" presetID="34" presetClass="exit" presetSubtype="0" fill="hold" grpId="1" nodeType="withEffect">
                                  <p:stCondLst>
                                    <p:cond delay="0"/>
                                  </p:stCondLst>
                                  <p:childTnLst>
                                    <p:anim from="(ppt_x)" to="(ppt_x+1)" calcmode="lin" valueType="num">
                                      <p:cBhvr>
                                        <p:cTn id="68" dur="1000">
                                          <p:stCondLst>
                                            <p:cond delay="0"/>
                                          </p:stCondLst>
                                        </p:cTn>
                                        <p:tgtEl>
                                          <p:spTgt spid="6"/>
                                        </p:tgtEl>
                                        <p:attrNameLst>
                                          <p:attrName>ppt_x</p:attrName>
                                        </p:attrNameLst>
                                      </p:cBhvr>
                                    </p:anim>
                                    <p:anim from="0" to="-1.0" calcmode="lin" valueType="num">
                                      <p:cBhvr>
                                        <p:cTn id="69" dur="200" accel="50000">
                                          <p:stCondLst>
                                            <p:cond delay="0"/>
                                          </p:stCondLst>
                                        </p:cTn>
                                        <p:tgtEl>
                                          <p:spTgt spid="6"/>
                                        </p:tgtEl>
                                        <p:attrNameLst>
                                          <p:attrName>xshear</p:attrName>
                                        </p:attrNameLst>
                                      </p:cBhvr>
                                    </p:anim>
                                    <p:set>
                                      <p:cBhvr>
                                        <p:cTn id="70" dur="800">
                                          <p:stCondLst>
                                            <p:cond delay="200"/>
                                          </p:stCondLst>
                                        </p:cTn>
                                        <p:tgtEl>
                                          <p:spTgt spid="6"/>
                                        </p:tgtEl>
                                        <p:attrNameLst>
                                          <p:attrName>xshear</p:attrName>
                                        </p:attrNameLst>
                                      </p:cBhvr>
                                      <p:to>
                                        <p:strVal val="-1.0"/>
                                      </p:to>
                                    </p:set>
                                    <p:set>
                                      <p:cBhvr>
                                        <p:cTn id="71" dur="1" fill="hold">
                                          <p:stCondLst>
                                            <p:cond delay="999"/>
                                          </p:stCondLst>
                                        </p:cTn>
                                        <p:tgtEl>
                                          <p:spTgt spid="6"/>
                                        </p:tgtEl>
                                        <p:attrNameLst>
                                          <p:attrName>style.visibility</p:attrName>
                                        </p:attrNameLst>
                                      </p:cBhvr>
                                      <p:to>
                                        <p:strVal val="hidden"/>
                                      </p:to>
                                    </p:set>
                                  </p:childTnLst>
                                </p:cTn>
                              </p:par>
                              <p:par>
                                <p:cTn id="72" presetID="34" presetClass="exit" presetSubtype="0" fill="hold" grpId="1" nodeType="withEffect">
                                  <p:stCondLst>
                                    <p:cond delay="0"/>
                                  </p:stCondLst>
                                  <p:childTnLst>
                                    <p:anim from="(ppt_x)" to="(ppt_x+1)" calcmode="lin" valueType="num">
                                      <p:cBhvr>
                                        <p:cTn id="73" dur="1000">
                                          <p:stCondLst>
                                            <p:cond delay="0"/>
                                          </p:stCondLst>
                                        </p:cTn>
                                        <p:tgtEl>
                                          <p:spTgt spid="9"/>
                                        </p:tgtEl>
                                        <p:attrNameLst>
                                          <p:attrName>ppt_x</p:attrName>
                                        </p:attrNameLst>
                                      </p:cBhvr>
                                    </p:anim>
                                    <p:anim from="0" to="-1.0" calcmode="lin" valueType="num">
                                      <p:cBhvr>
                                        <p:cTn id="74" dur="200" accel="50000">
                                          <p:stCondLst>
                                            <p:cond delay="0"/>
                                          </p:stCondLst>
                                        </p:cTn>
                                        <p:tgtEl>
                                          <p:spTgt spid="9"/>
                                        </p:tgtEl>
                                        <p:attrNameLst>
                                          <p:attrName>xshear</p:attrName>
                                        </p:attrNameLst>
                                      </p:cBhvr>
                                    </p:anim>
                                    <p:set>
                                      <p:cBhvr>
                                        <p:cTn id="75" dur="800">
                                          <p:stCondLst>
                                            <p:cond delay="200"/>
                                          </p:stCondLst>
                                        </p:cTn>
                                        <p:tgtEl>
                                          <p:spTgt spid="9"/>
                                        </p:tgtEl>
                                        <p:attrNameLst>
                                          <p:attrName>xshear</p:attrName>
                                        </p:attrNameLst>
                                      </p:cBhvr>
                                      <p:to>
                                        <p:strVal val="-1.0"/>
                                      </p:to>
                                    </p:set>
                                    <p:set>
                                      <p:cBhvr>
                                        <p:cTn id="76" dur="1" fill="hold">
                                          <p:stCondLst>
                                            <p:cond delay="999"/>
                                          </p:stCondLst>
                                        </p:cTn>
                                        <p:tgtEl>
                                          <p:spTgt spid="9"/>
                                        </p:tgtEl>
                                        <p:attrNameLst>
                                          <p:attrName>style.visibility</p:attrName>
                                        </p:attrNameLst>
                                      </p:cBhvr>
                                      <p:to>
                                        <p:strVal val="hidden"/>
                                      </p:to>
                                    </p:set>
                                  </p:childTnLst>
                                </p:cTn>
                              </p:par>
                              <p:par>
                                <p:cTn id="77" presetID="34" presetClass="exit" presetSubtype="0" fill="hold" grpId="1" nodeType="withEffect">
                                  <p:stCondLst>
                                    <p:cond delay="0"/>
                                  </p:stCondLst>
                                  <p:childTnLst>
                                    <p:anim from="(ppt_x)" to="(ppt_x+1)" calcmode="lin" valueType="num">
                                      <p:cBhvr>
                                        <p:cTn id="78" dur="1000">
                                          <p:stCondLst>
                                            <p:cond delay="0"/>
                                          </p:stCondLst>
                                        </p:cTn>
                                        <p:tgtEl>
                                          <p:spTgt spid="12"/>
                                        </p:tgtEl>
                                        <p:attrNameLst>
                                          <p:attrName>ppt_x</p:attrName>
                                        </p:attrNameLst>
                                      </p:cBhvr>
                                    </p:anim>
                                    <p:anim from="0" to="-1.0" calcmode="lin" valueType="num">
                                      <p:cBhvr>
                                        <p:cTn id="79" dur="200" accel="50000">
                                          <p:stCondLst>
                                            <p:cond delay="0"/>
                                          </p:stCondLst>
                                        </p:cTn>
                                        <p:tgtEl>
                                          <p:spTgt spid="12"/>
                                        </p:tgtEl>
                                        <p:attrNameLst>
                                          <p:attrName>xshear</p:attrName>
                                        </p:attrNameLst>
                                      </p:cBhvr>
                                    </p:anim>
                                    <p:set>
                                      <p:cBhvr>
                                        <p:cTn id="80" dur="800">
                                          <p:stCondLst>
                                            <p:cond delay="200"/>
                                          </p:stCondLst>
                                        </p:cTn>
                                        <p:tgtEl>
                                          <p:spTgt spid="12"/>
                                        </p:tgtEl>
                                        <p:attrNameLst>
                                          <p:attrName>xshear</p:attrName>
                                        </p:attrNameLst>
                                      </p:cBhvr>
                                      <p:to>
                                        <p:strVal val="-1.0"/>
                                      </p:to>
                                    </p:set>
                                    <p:set>
                                      <p:cBhvr>
                                        <p:cTn id="81" dur="1" fill="hold">
                                          <p:stCondLst>
                                            <p:cond delay="999"/>
                                          </p:stCondLst>
                                        </p:cTn>
                                        <p:tgtEl>
                                          <p:spTgt spid="12"/>
                                        </p:tgtEl>
                                        <p:attrNameLst>
                                          <p:attrName>style.visibility</p:attrName>
                                        </p:attrNameLst>
                                      </p:cBhvr>
                                      <p:to>
                                        <p:strVal val="hidden"/>
                                      </p:to>
                                    </p:set>
                                  </p:childTnLst>
                                </p:cTn>
                              </p:par>
                              <p:par>
                                <p:cTn id="82" presetID="41" presetClass="exit" presetSubtype="0" fill="hold" grpId="0" nodeType="withEffect">
                                  <p:stCondLst>
                                    <p:cond delay="0"/>
                                  </p:stCondLst>
                                  <p:iterate type="lt">
                                    <p:tmPct val="10000"/>
                                  </p:iterate>
                                  <p:childTnLst>
                                    <p:anim calcmode="lin" valueType="num">
                                      <p:cBhvr>
                                        <p:cTn id="83"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4" dur="500"/>
                                        <p:tgtEl>
                                          <p:spTgt spid="10"/>
                                        </p:tgtEl>
                                        <p:attrNameLst>
                                          <p:attrName>ppt_y</p:attrName>
                                        </p:attrNameLst>
                                      </p:cBhvr>
                                      <p:tavLst>
                                        <p:tav tm="0">
                                          <p:val>
                                            <p:strVal val="ppt_y"/>
                                          </p:val>
                                        </p:tav>
                                        <p:tav tm="100000">
                                          <p:val>
                                            <p:strVal val="ppt_y"/>
                                          </p:val>
                                        </p:tav>
                                      </p:tavLst>
                                    </p:anim>
                                    <p:anim calcmode="lin" valueType="num">
                                      <p:cBhvr>
                                        <p:cTn id="85"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86"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87" dur="500" tmFilter="0,0; .5, 0; 1, 1"/>
                                        <p:tgtEl>
                                          <p:spTgt spid="10"/>
                                        </p:tgtEl>
                                      </p:cBhvr>
                                    </p:animEffect>
                                    <p:set>
                                      <p:cBhvr>
                                        <p:cTn id="8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0" grpId="0"/>
      <p:bldP spid="5" grpId="0"/>
      <p:bldP spid="5" grpId="1"/>
      <p:bldP spid="5" grpId="2"/>
      <p:bldP spid="6" grpId="0"/>
      <p:bldP spid="6" grpId="1"/>
      <p:bldP spid="6" grpId="2"/>
      <p:bldP spid="9" grpId="0"/>
      <p:bldP spid="9" grpId="1"/>
      <p:bldP spid="9" grpId="2"/>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From Goshen to Mt. Sinai</a:t>
            </a:r>
          </a:p>
        </p:txBody>
      </p:sp>
      <p:pic>
        <p:nvPicPr>
          <p:cNvPr id="13" name="Picture 12" descr="Sinai Peninsula.bmp"/>
          <p:cNvPicPr>
            <a:picLocks noChangeAspect="1"/>
          </p:cNvPicPr>
          <p:nvPr/>
        </p:nvPicPr>
        <p:blipFill>
          <a:blip r:embed="rId2"/>
          <a:stretch>
            <a:fillRect/>
          </a:stretch>
        </p:blipFill>
        <p:spPr>
          <a:xfrm>
            <a:off x="457200" y="838201"/>
            <a:ext cx="5882263" cy="3962400"/>
          </a:xfrm>
          <a:prstGeom prst="rect">
            <a:avLst/>
          </a:prstGeom>
          <a:effectLst>
            <a:softEdge rad="127000"/>
          </a:effectLst>
        </p:spPr>
      </p:pic>
      <p:sp>
        <p:nvSpPr>
          <p:cNvPr id="14" name="Freeform 13"/>
          <p:cNvSpPr/>
          <p:nvPr/>
        </p:nvSpPr>
        <p:spPr>
          <a:xfrm>
            <a:off x="1793174" y="1757548"/>
            <a:ext cx="1947553" cy="2398816"/>
          </a:xfrm>
          <a:custGeom>
            <a:avLst/>
            <a:gdLst>
              <a:gd name="connsiteX0" fmla="*/ 0 w 1947553"/>
              <a:gd name="connsiteY0" fmla="*/ 0 h 2398816"/>
              <a:gd name="connsiteX1" fmla="*/ 166255 w 1947553"/>
              <a:gd name="connsiteY1" fmla="*/ 261257 h 2398816"/>
              <a:gd name="connsiteX2" fmla="*/ 427512 w 1947553"/>
              <a:gd name="connsiteY2" fmla="*/ 486888 h 2398816"/>
              <a:gd name="connsiteX3" fmla="*/ 771896 w 1947553"/>
              <a:gd name="connsiteY3" fmla="*/ 605642 h 2398816"/>
              <a:gd name="connsiteX4" fmla="*/ 973777 w 1947553"/>
              <a:gd name="connsiteY4" fmla="*/ 712520 h 2398816"/>
              <a:gd name="connsiteX5" fmla="*/ 1080655 w 1947553"/>
              <a:gd name="connsiteY5" fmla="*/ 938151 h 2398816"/>
              <a:gd name="connsiteX6" fmla="*/ 1187532 w 1947553"/>
              <a:gd name="connsiteY6" fmla="*/ 1270660 h 2398816"/>
              <a:gd name="connsiteX7" fmla="*/ 1353787 w 1947553"/>
              <a:gd name="connsiteY7" fmla="*/ 1460665 h 2398816"/>
              <a:gd name="connsiteX8" fmla="*/ 1460665 w 1947553"/>
              <a:gd name="connsiteY8" fmla="*/ 1686296 h 2398816"/>
              <a:gd name="connsiteX9" fmla="*/ 1591294 w 1947553"/>
              <a:gd name="connsiteY9" fmla="*/ 1959429 h 2398816"/>
              <a:gd name="connsiteX10" fmla="*/ 1698171 w 1947553"/>
              <a:gd name="connsiteY10" fmla="*/ 2208810 h 2398816"/>
              <a:gd name="connsiteX11" fmla="*/ 1828800 w 1947553"/>
              <a:gd name="connsiteY11" fmla="*/ 2303813 h 2398816"/>
              <a:gd name="connsiteX12" fmla="*/ 1947553 w 1947553"/>
              <a:gd name="connsiteY12" fmla="*/ 2398816 h 23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553" h="2398816">
                <a:moveTo>
                  <a:pt x="0" y="0"/>
                </a:moveTo>
                <a:lnTo>
                  <a:pt x="166255" y="261257"/>
                </a:lnTo>
                <a:lnTo>
                  <a:pt x="427512" y="486888"/>
                </a:lnTo>
                <a:lnTo>
                  <a:pt x="771896" y="605642"/>
                </a:lnTo>
                <a:lnTo>
                  <a:pt x="973777" y="712520"/>
                </a:lnTo>
                <a:lnTo>
                  <a:pt x="1080655" y="938151"/>
                </a:lnTo>
                <a:cubicBezTo>
                  <a:pt x="1177247" y="1264152"/>
                  <a:pt x="1096839" y="1179959"/>
                  <a:pt x="1187532" y="1270660"/>
                </a:cubicBezTo>
                <a:lnTo>
                  <a:pt x="1353787" y="1460665"/>
                </a:lnTo>
                <a:cubicBezTo>
                  <a:pt x="1464369" y="1669543"/>
                  <a:pt x="1460665" y="1586404"/>
                  <a:pt x="1460665" y="1686296"/>
                </a:cubicBezTo>
                <a:lnTo>
                  <a:pt x="1591294" y="1959429"/>
                </a:lnTo>
                <a:lnTo>
                  <a:pt x="1698171" y="2208810"/>
                </a:lnTo>
                <a:cubicBezTo>
                  <a:pt x="1820016" y="2306286"/>
                  <a:pt x="1766232" y="2303813"/>
                  <a:pt x="1828800" y="2303813"/>
                </a:cubicBezTo>
                <a:lnTo>
                  <a:pt x="1947553" y="2398816"/>
                </a:lnTo>
              </a:path>
            </a:pathLst>
          </a:custGeom>
          <a:ln w="285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5-Point Star 14"/>
          <p:cNvSpPr/>
          <p:nvPr/>
        </p:nvSpPr>
        <p:spPr>
          <a:xfrm>
            <a:off x="3657600" y="4038600"/>
            <a:ext cx="228600" cy="228600"/>
          </a:xfrm>
          <a:prstGeom prst="star5">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4800600"/>
            <a:ext cx="3429000" cy="954107"/>
          </a:xfrm>
          <a:prstGeom prst="rect">
            <a:avLst/>
          </a:prstGeom>
          <a:noFill/>
        </p:spPr>
        <p:txBody>
          <a:bodyPr wrap="square" rtlCol="0">
            <a:spAutoFit/>
          </a:bodyPr>
          <a:lstStyle/>
          <a:p>
            <a:pPr algn="ctr"/>
            <a:r>
              <a:rPr lang="en-US" sz="2800" dirty="0" smtClean="0">
                <a:latin typeface="Magneto" pitchFamily="82" charset="0"/>
              </a:rPr>
              <a:t>Traditional Mt. Sinai</a:t>
            </a:r>
          </a:p>
        </p:txBody>
      </p:sp>
      <p:cxnSp>
        <p:nvCxnSpPr>
          <p:cNvPr id="18" name="Straight Arrow Connector 17"/>
          <p:cNvCxnSpPr>
            <a:stCxn id="16" idx="0"/>
            <a:endCxn id="15" idx="2"/>
          </p:cNvCxnSpPr>
          <p:nvPr/>
        </p:nvCxnSpPr>
        <p:spPr>
          <a:xfrm rot="5400000" flipH="1" flipV="1">
            <a:off x="3126979" y="4226321"/>
            <a:ext cx="533401" cy="6151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5-Point Star 18"/>
          <p:cNvSpPr/>
          <p:nvPr/>
        </p:nvSpPr>
        <p:spPr>
          <a:xfrm>
            <a:off x="4495800" y="3505200"/>
            <a:ext cx="228600" cy="228600"/>
          </a:xfrm>
          <a:prstGeom prst="star5">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28800" y="1769423"/>
            <a:ext cx="2755075" cy="1888177"/>
          </a:xfrm>
          <a:custGeom>
            <a:avLst/>
            <a:gdLst>
              <a:gd name="connsiteX0" fmla="*/ 0 w 2755075"/>
              <a:gd name="connsiteY0" fmla="*/ 0 h 1888177"/>
              <a:gd name="connsiteX1" fmla="*/ 35626 w 2755075"/>
              <a:gd name="connsiteY1" fmla="*/ 71252 h 1888177"/>
              <a:gd name="connsiteX2" fmla="*/ 71252 w 2755075"/>
              <a:gd name="connsiteY2" fmla="*/ 83128 h 1888177"/>
              <a:gd name="connsiteX3" fmla="*/ 118753 w 2755075"/>
              <a:gd name="connsiteY3" fmla="*/ 142504 h 1888177"/>
              <a:gd name="connsiteX4" fmla="*/ 130629 w 2755075"/>
              <a:gd name="connsiteY4" fmla="*/ 178130 h 1888177"/>
              <a:gd name="connsiteX5" fmla="*/ 166255 w 2755075"/>
              <a:gd name="connsiteY5" fmla="*/ 213756 h 1888177"/>
              <a:gd name="connsiteX6" fmla="*/ 225631 w 2755075"/>
              <a:gd name="connsiteY6" fmla="*/ 273133 h 1888177"/>
              <a:gd name="connsiteX7" fmla="*/ 285008 w 2755075"/>
              <a:gd name="connsiteY7" fmla="*/ 368135 h 1888177"/>
              <a:gd name="connsiteX8" fmla="*/ 308758 w 2755075"/>
              <a:gd name="connsiteY8" fmla="*/ 403761 h 1888177"/>
              <a:gd name="connsiteX9" fmla="*/ 344384 w 2755075"/>
              <a:gd name="connsiteY9" fmla="*/ 415637 h 1888177"/>
              <a:gd name="connsiteX10" fmla="*/ 415636 w 2755075"/>
              <a:gd name="connsiteY10" fmla="*/ 451263 h 1888177"/>
              <a:gd name="connsiteX11" fmla="*/ 522514 w 2755075"/>
              <a:gd name="connsiteY11" fmla="*/ 534390 h 1888177"/>
              <a:gd name="connsiteX12" fmla="*/ 593766 w 2755075"/>
              <a:gd name="connsiteY12" fmla="*/ 558141 h 1888177"/>
              <a:gd name="connsiteX13" fmla="*/ 629392 w 2755075"/>
              <a:gd name="connsiteY13" fmla="*/ 581891 h 1888177"/>
              <a:gd name="connsiteX14" fmla="*/ 712519 w 2755075"/>
              <a:gd name="connsiteY14" fmla="*/ 593767 h 1888177"/>
              <a:gd name="connsiteX15" fmla="*/ 807522 w 2755075"/>
              <a:gd name="connsiteY15" fmla="*/ 617517 h 1888177"/>
              <a:gd name="connsiteX16" fmla="*/ 890649 w 2755075"/>
              <a:gd name="connsiteY16" fmla="*/ 641268 h 1888177"/>
              <a:gd name="connsiteX17" fmla="*/ 914400 w 2755075"/>
              <a:gd name="connsiteY17" fmla="*/ 676894 h 1888177"/>
              <a:gd name="connsiteX18" fmla="*/ 950026 w 2755075"/>
              <a:gd name="connsiteY18" fmla="*/ 700645 h 1888177"/>
              <a:gd name="connsiteX19" fmla="*/ 1033153 w 2755075"/>
              <a:gd name="connsiteY19" fmla="*/ 795647 h 1888177"/>
              <a:gd name="connsiteX20" fmla="*/ 1092530 w 2755075"/>
              <a:gd name="connsiteY20" fmla="*/ 878774 h 1888177"/>
              <a:gd name="connsiteX21" fmla="*/ 1116281 w 2755075"/>
              <a:gd name="connsiteY21" fmla="*/ 914400 h 1888177"/>
              <a:gd name="connsiteX22" fmla="*/ 1151906 w 2755075"/>
              <a:gd name="connsiteY22" fmla="*/ 938151 h 1888177"/>
              <a:gd name="connsiteX23" fmla="*/ 1163782 w 2755075"/>
              <a:gd name="connsiteY23" fmla="*/ 973777 h 1888177"/>
              <a:gd name="connsiteX24" fmla="*/ 1187532 w 2755075"/>
              <a:gd name="connsiteY24" fmla="*/ 1021278 h 1888177"/>
              <a:gd name="connsiteX25" fmla="*/ 1199408 w 2755075"/>
              <a:gd name="connsiteY25" fmla="*/ 1056904 h 1888177"/>
              <a:gd name="connsiteX26" fmla="*/ 1223158 w 2755075"/>
              <a:gd name="connsiteY26" fmla="*/ 1092530 h 1888177"/>
              <a:gd name="connsiteX27" fmla="*/ 1246909 w 2755075"/>
              <a:gd name="connsiteY27" fmla="*/ 1163782 h 1888177"/>
              <a:gd name="connsiteX28" fmla="*/ 1365662 w 2755075"/>
              <a:gd name="connsiteY28" fmla="*/ 1306286 h 1888177"/>
              <a:gd name="connsiteX29" fmla="*/ 1401288 w 2755075"/>
              <a:gd name="connsiteY29" fmla="*/ 1341912 h 1888177"/>
              <a:gd name="connsiteX30" fmla="*/ 1531917 w 2755075"/>
              <a:gd name="connsiteY30" fmla="*/ 1377538 h 1888177"/>
              <a:gd name="connsiteX31" fmla="*/ 1567543 w 2755075"/>
              <a:gd name="connsiteY31" fmla="*/ 1389413 h 1888177"/>
              <a:gd name="connsiteX32" fmla="*/ 1650670 w 2755075"/>
              <a:gd name="connsiteY32" fmla="*/ 1401289 h 1888177"/>
              <a:gd name="connsiteX33" fmla="*/ 1757548 w 2755075"/>
              <a:gd name="connsiteY33" fmla="*/ 1425039 h 1888177"/>
              <a:gd name="connsiteX34" fmla="*/ 1828800 w 2755075"/>
              <a:gd name="connsiteY34" fmla="*/ 1448790 h 1888177"/>
              <a:gd name="connsiteX35" fmla="*/ 2125683 w 2755075"/>
              <a:gd name="connsiteY35" fmla="*/ 1472541 h 1888177"/>
              <a:gd name="connsiteX36" fmla="*/ 2161309 w 2755075"/>
              <a:gd name="connsiteY36" fmla="*/ 1484416 h 1888177"/>
              <a:gd name="connsiteX37" fmla="*/ 2232561 w 2755075"/>
              <a:gd name="connsiteY37" fmla="*/ 1531917 h 1888177"/>
              <a:gd name="connsiteX38" fmla="*/ 2303813 w 2755075"/>
              <a:gd name="connsiteY38" fmla="*/ 1543793 h 1888177"/>
              <a:gd name="connsiteX39" fmla="*/ 2529444 w 2755075"/>
              <a:gd name="connsiteY39" fmla="*/ 1567543 h 1888177"/>
              <a:gd name="connsiteX40" fmla="*/ 2624447 w 2755075"/>
              <a:gd name="connsiteY40" fmla="*/ 1579419 h 1888177"/>
              <a:gd name="connsiteX41" fmla="*/ 2660073 w 2755075"/>
              <a:gd name="connsiteY41" fmla="*/ 1615045 h 1888177"/>
              <a:gd name="connsiteX42" fmla="*/ 2683823 w 2755075"/>
              <a:gd name="connsiteY42" fmla="*/ 1662546 h 1888177"/>
              <a:gd name="connsiteX43" fmla="*/ 2707574 w 2755075"/>
              <a:gd name="connsiteY43" fmla="*/ 1698172 h 1888177"/>
              <a:gd name="connsiteX44" fmla="*/ 2743200 w 2755075"/>
              <a:gd name="connsiteY44" fmla="*/ 1805050 h 1888177"/>
              <a:gd name="connsiteX45" fmla="*/ 2755075 w 2755075"/>
              <a:gd name="connsiteY45" fmla="*/ 1840676 h 1888177"/>
              <a:gd name="connsiteX46" fmla="*/ 2755075 w 2755075"/>
              <a:gd name="connsiteY46" fmla="*/ 1888177 h 18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55075" h="1888177">
                <a:moveTo>
                  <a:pt x="0" y="0"/>
                </a:moveTo>
                <a:cubicBezTo>
                  <a:pt x="7823" y="23470"/>
                  <a:pt x="14697" y="54509"/>
                  <a:pt x="35626" y="71252"/>
                </a:cubicBezTo>
                <a:cubicBezTo>
                  <a:pt x="45401" y="79072"/>
                  <a:pt x="59377" y="79169"/>
                  <a:pt x="71252" y="83128"/>
                </a:cubicBezTo>
                <a:cubicBezTo>
                  <a:pt x="101099" y="172673"/>
                  <a:pt x="57366" y="65772"/>
                  <a:pt x="118753" y="142504"/>
                </a:cubicBezTo>
                <a:cubicBezTo>
                  <a:pt x="126573" y="152279"/>
                  <a:pt x="123685" y="167715"/>
                  <a:pt x="130629" y="178130"/>
                </a:cubicBezTo>
                <a:cubicBezTo>
                  <a:pt x="139945" y="192104"/>
                  <a:pt x="155504" y="200854"/>
                  <a:pt x="166255" y="213756"/>
                </a:cubicBezTo>
                <a:cubicBezTo>
                  <a:pt x="215736" y="273134"/>
                  <a:pt x="160315" y="229589"/>
                  <a:pt x="225631" y="273133"/>
                </a:cubicBezTo>
                <a:cubicBezTo>
                  <a:pt x="253895" y="357925"/>
                  <a:pt x="228551" y="330498"/>
                  <a:pt x="285008" y="368135"/>
                </a:cubicBezTo>
                <a:cubicBezTo>
                  <a:pt x="292925" y="380010"/>
                  <a:pt x="297613" y="394845"/>
                  <a:pt x="308758" y="403761"/>
                </a:cubicBezTo>
                <a:cubicBezTo>
                  <a:pt x="318533" y="411581"/>
                  <a:pt x="333188" y="410039"/>
                  <a:pt x="344384" y="415637"/>
                </a:cubicBezTo>
                <a:cubicBezTo>
                  <a:pt x="436467" y="461679"/>
                  <a:pt x="326089" y="421412"/>
                  <a:pt x="415636" y="451263"/>
                </a:cubicBezTo>
                <a:cubicBezTo>
                  <a:pt x="446375" y="482002"/>
                  <a:pt x="479900" y="520185"/>
                  <a:pt x="522514" y="534390"/>
                </a:cubicBezTo>
                <a:cubicBezTo>
                  <a:pt x="546265" y="542307"/>
                  <a:pt x="572935" y="544254"/>
                  <a:pt x="593766" y="558141"/>
                </a:cubicBezTo>
                <a:cubicBezTo>
                  <a:pt x="605641" y="566058"/>
                  <a:pt x="615722" y="577790"/>
                  <a:pt x="629392" y="581891"/>
                </a:cubicBezTo>
                <a:cubicBezTo>
                  <a:pt x="656202" y="589934"/>
                  <a:pt x="684810" y="589808"/>
                  <a:pt x="712519" y="593767"/>
                </a:cubicBezTo>
                <a:cubicBezTo>
                  <a:pt x="776186" y="614989"/>
                  <a:pt x="721532" y="598408"/>
                  <a:pt x="807522" y="617517"/>
                </a:cubicBezTo>
                <a:cubicBezTo>
                  <a:pt x="852247" y="627456"/>
                  <a:pt x="850982" y="628046"/>
                  <a:pt x="890649" y="641268"/>
                </a:cubicBezTo>
                <a:cubicBezTo>
                  <a:pt x="898566" y="653143"/>
                  <a:pt x="904308" y="666802"/>
                  <a:pt x="914400" y="676894"/>
                </a:cubicBezTo>
                <a:cubicBezTo>
                  <a:pt x="924492" y="686986"/>
                  <a:pt x="940628" y="689904"/>
                  <a:pt x="950026" y="700645"/>
                </a:cubicBezTo>
                <a:cubicBezTo>
                  <a:pt x="1047008" y="811481"/>
                  <a:pt x="952994" y="742207"/>
                  <a:pt x="1033153" y="795647"/>
                </a:cubicBezTo>
                <a:cubicBezTo>
                  <a:pt x="1060862" y="878774"/>
                  <a:pt x="1033153" y="858982"/>
                  <a:pt x="1092530" y="878774"/>
                </a:cubicBezTo>
                <a:cubicBezTo>
                  <a:pt x="1100447" y="890649"/>
                  <a:pt x="1106189" y="904308"/>
                  <a:pt x="1116281" y="914400"/>
                </a:cubicBezTo>
                <a:cubicBezTo>
                  <a:pt x="1126373" y="924492"/>
                  <a:pt x="1142990" y="927006"/>
                  <a:pt x="1151906" y="938151"/>
                </a:cubicBezTo>
                <a:cubicBezTo>
                  <a:pt x="1159726" y="947926"/>
                  <a:pt x="1158851" y="962271"/>
                  <a:pt x="1163782" y="973777"/>
                </a:cubicBezTo>
                <a:cubicBezTo>
                  <a:pt x="1170755" y="990048"/>
                  <a:pt x="1180559" y="1005007"/>
                  <a:pt x="1187532" y="1021278"/>
                </a:cubicBezTo>
                <a:cubicBezTo>
                  <a:pt x="1192463" y="1032784"/>
                  <a:pt x="1193810" y="1045708"/>
                  <a:pt x="1199408" y="1056904"/>
                </a:cubicBezTo>
                <a:cubicBezTo>
                  <a:pt x="1205791" y="1069669"/>
                  <a:pt x="1217362" y="1079488"/>
                  <a:pt x="1223158" y="1092530"/>
                </a:cubicBezTo>
                <a:cubicBezTo>
                  <a:pt x="1233326" y="1115408"/>
                  <a:pt x="1233022" y="1142951"/>
                  <a:pt x="1246909" y="1163782"/>
                </a:cubicBezTo>
                <a:cubicBezTo>
                  <a:pt x="1313041" y="1262981"/>
                  <a:pt x="1274226" y="1214850"/>
                  <a:pt x="1365662" y="1306286"/>
                </a:cubicBezTo>
                <a:cubicBezTo>
                  <a:pt x="1377537" y="1318161"/>
                  <a:pt x="1385356" y="1336601"/>
                  <a:pt x="1401288" y="1341912"/>
                </a:cubicBezTo>
                <a:cubicBezTo>
                  <a:pt x="1554136" y="1392862"/>
                  <a:pt x="1397644" y="1343971"/>
                  <a:pt x="1531917" y="1377538"/>
                </a:cubicBezTo>
                <a:cubicBezTo>
                  <a:pt x="1544061" y="1380574"/>
                  <a:pt x="1555268" y="1386958"/>
                  <a:pt x="1567543" y="1389413"/>
                </a:cubicBezTo>
                <a:cubicBezTo>
                  <a:pt x="1594990" y="1394902"/>
                  <a:pt x="1622961" y="1397330"/>
                  <a:pt x="1650670" y="1401289"/>
                </a:cubicBezTo>
                <a:cubicBezTo>
                  <a:pt x="1752607" y="1435267"/>
                  <a:pt x="1590335" y="1383236"/>
                  <a:pt x="1757548" y="1425039"/>
                </a:cubicBezTo>
                <a:cubicBezTo>
                  <a:pt x="1781836" y="1431111"/>
                  <a:pt x="1804016" y="1445250"/>
                  <a:pt x="1828800" y="1448790"/>
                </a:cubicBezTo>
                <a:cubicBezTo>
                  <a:pt x="1982572" y="1470757"/>
                  <a:pt x="1883980" y="1459112"/>
                  <a:pt x="2125683" y="1472541"/>
                </a:cubicBezTo>
                <a:cubicBezTo>
                  <a:pt x="2137558" y="1476499"/>
                  <a:pt x="2150367" y="1478337"/>
                  <a:pt x="2161309" y="1484416"/>
                </a:cubicBezTo>
                <a:cubicBezTo>
                  <a:pt x="2186262" y="1498278"/>
                  <a:pt x="2204405" y="1527224"/>
                  <a:pt x="2232561" y="1531917"/>
                </a:cubicBezTo>
                <a:lnTo>
                  <a:pt x="2303813" y="1543793"/>
                </a:lnTo>
                <a:cubicBezTo>
                  <a:pt x="2366751" y="1638199"/>
                  <a:pt x="2304840" y="1567543"/>
                  <a:pt x="2529444" y="1567543"/>
                </a:cubicBezTo>
                <a:cubicBezTo>
                  <a:pt x="2561358" y="1567543"/>
                  <a:pt x="2592779" y="1575460"/>
                  <a:pt x="2624447" y="1579419"/>
                </a:cubicBezTo>
                <a:cubicBezTo>
                  <a:pt x="2636322" y="1591294"/>
                  <a:pt x="2650312" y="1601379"/>
                  <a:pt x="2660073" y="1615045"/>
                </a:cubicBezTo>
                <a:cubicBezTo>
                  <a:pt x="2670362" y="1629450"/>
                  <a:pt x="2675040" y="1647176"/>
                  <a:pt x="2683823" y="1662546"/>
                </a:cubicBezTo>
                <a:cubicBezTo>
                  <a:pt x="2690904" y="1674938"/>
                  <a:pt x="2699657" y="1686297"/>
                  <a:pt x="2707574" y="1698172"/>
                </a:cubicBezTo>
                <a:lnTo>
                  <a:pt x="2743200" y="1805050"/>
                </a:lnTo>
                <a:cubicBezTo>
                  <a:pt x="2747158" y="1816925"/>
                  <a:pt x="2755075" y="1828158"/>
                  <a:pt x="2755075" y="1840676"/>
                </a:cubicBezTo>
                <a:lnTo>
                  <a:pt x="2755075" y="1888177"/>
                </a:lnTo>
              </a:path>
            </a:pathLst>
          </a:custGeom>
          <a:ln w="285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371600" y="4800600"/>
            <a:ext cx="3429000" cy="954107"/>
          </a:xfrm>
          <a:prstGeom prst="rect">
            <a:avLst/>
          </a:prstGeom>
          <a:noFill/>
        </p:spPr>
        <p:txBody>
          <a:bodyPr wrap="square" rtlCol="0">
            <a:spAutoFit/>
          </a:bodyPr>
          <a:lstStyle/>
          <a:p>
            <a:pPr algn="ctr"/>
            <a:r>
              <a:rPr lang="en-US" sz="2800" dirty="0" smtClean="0">
                <a:latin typeface="Magneto" pitchFamily="82" charset="0"/>
              </a:rPr>
              <a:t>Possible Mt. Sinai</a:t>
            </a:r>
          </a:p>
        </p:txBody>
      </p:sp>
      <p:cxnSp>
        <p:nvCxnSpPr>
          <p:cNvPr id="22" name="Straight Arrow Connector 21"/>
          <p:cNvCxnSpPr/>
          <p:nvPr/>
        </p:nvCxnSpPr>
        <p:spPr>
          <a:xfrm flipV="1">
            <a:off x="3124200" y="3810000"/>
            <a:ext cx="1371600" cy="97872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1" presetClass="entr" presetSubtype="0" fill="hold" grpId="1"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par>
                          <p:cTn id="15" fill="hold">
                            <p:stCondLst>
                              <p:cond delay="145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2450"/>
                            </p:stCondLst>
                            <p:childTnLst>
                              <p:par>
                                <p:cTn id="20" presetID="34"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from="(-#ppt_w/2)" to="(#ppt_x)" calcmode="lin" valueType="num">
                                      <p:cBhvr>
                                        <p:cTn id="22" dur="600" fill="hold">
                                          <p:stCondLst>
                                            <p:cond delay="0"/>
                                          </p:stCondLst>
                                        </p:cTn>
                                        <p:tgtEl>
                                          <p:spTgt spid="16"/>
                                        </p:tgtEl>
                                        <p:attrNameLst>
                                          <p:attrName>ppt_x</p:attrName>
                                        </p:attrNameLst>
                                      </p:cBhvr>
                                    </p:anim>
                                    <p:anim from="0" to="-1.0" calcmode="lin" valueType="num">
                                      <p:cBhvr>
                                        <p:cTn id="23" dur="200" decel="50000" autoRev="1" fill="hold">
                                          <p:stCondLst>
                                            <p:cond delay="600"/>
                                          </p:stCondLst>
                                        </p:cTn>
                                        <p:tgtEl>
                                          <p:spTgt spid="16"/>
                                        </p:tgtEl>
                                        <p:attrNameLst>
                                          <p:attrName>xshear</p:attrName>
                                        </p:attrNameLst>
                                      </p:cBhvr>
                                    </p:anim>
                                    <p:animScale>
                                      <p:cBhvr>
                                        <p:cTn id="24" dur="200" decel="100000" autoRev="1" fill="hold">
                                          <p:stCondLst>
                                            <p:cond delay="600"/>
                                          </p:stCondLst>
                                        </p:cTn>
                                        <p:tgtEl>
                                          <p:spTgt spid="16"/>
                                        </p:tgtEl>
                                      </p:cBhvr>
                                      <p:from x="100000" y="100000"/>
                                      <p:to x="80000" y="100000"/>
                                    </p:animScale>
                                    <p:anim by="(#ppt_h/3+#ppt_w*0.1)" calcmode="lin" valueType="num">
                                      <p:cBhvr additive="sum">
                                        <p:cTn id="25" dur="200" decel="100000" autoRev="1" fill="hold">
                                          <p:stCondLst>
                                            <p:cond delay="600"/>
                                          </p:stCondLst>
                                        </p:cTn>
                                        <p:tgtEl>
                                          <p:spTgt spid="16"/>
                                        </p:tgtEl>
                                        <p:attrNameLst>
                                          <p:attrName>ppt_x</p:attrName>
                                        </p:attrNameLst>
                                      </p:cBhvr>
                                    </p:anim>
                                  </p:childTnLst>
                                </p:cTn>
                              </p:par>
                            </p:childTnLst>
                          </p:cTn>
                        </p:par>
                        <p:par>
                          <p:cTn id="26" fill="hold">
                            <p:stCondLst>
                              <p:cond delay="345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395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1000"/>
                            </p:stCondLst>
                            <p:childTnLst>
                              <p:par>
                                <p:cTn id="50" presetID="34" presetClass="exit" presetSubtype="0" fill="hold" grpId="1" nodeType="afterEffect">
                                  <p:stCondLst>
                                    <p:cond delay="0"/>
                                  </p:stCondLst>
                                  <p:childTnLst>
                                    <p:anim from="(ppt_x)" to="(ppt_x+1)" calcmode="lin" valueType="num">
                                      <p:cBhvr>
                                        <p:cTn id="51" dur="500">
                                          <p:stCondLst>
                                            <p:cond delay="0"/>
                                          </p:stCondLst>
                                        </p:cTn>
                                        <p:tgtEl>
                                          <p:spTgt spid="16"/>
                                        </p:tgtEl>
                                        <p:attrNameLst>
                                          <p:attrName>ppt_x</p:attrName>
                                        </p:attrNameLst>
                                      </p:cBhvr>
                                    </p:anim>
                                    <p:anim from="0" to="-1.0" calcmode="lin" valueType="num">
                                      <p:cBhvr>
                                        <p:cTn id="52" dur="100" accel="50000">
                                          <p:stCondLst>
                                            <p:cond delay="0"/>
                                          </p:stCondLst>
                                        </p:cTn>
                                        <p:tgtEl>
                                          <p:spTgt spid="16"/>
                                        </p:tgtEl>
                                        <p:attrNameLst>
                                          <p:attrName>xshear</p:attrName>
                                        </p:attrNameLst>
                                      </p:cBhvr>
                                    </p:anim>
                                    <p:set>
                                      <p:cBhvr>
                                        <p:cTn id="53" dur="400">
                                          <p:stCondLst>
                                            <p:cond delay="100"/>
                                          </p:stCondLst>
                                        </p:cTn>
                                        <p:tgtEl>
                                          <p:spTgt spid="16"/>
                                        </p:tgtEl>
                                        <p:attrNameLst>
                                          <p:attrName>xshear</p:attrName>
                                        </p:attrNameLst>
                                      </p:cBhvr>
                                      <p:to>
                                        <p:strVal val="-1.0"/>
                                      </p:to>
                                    </p:set>
                                    <p:set>
                                      <p:cBhvr>
                                        <p:cTn id="54" dur="1" fill="hold">
                                          <p:stCondLst>
                                            <p:cond delay="499"/>
                                          </p:stCondLst>
                                        </p:cTn>
                                        <p:tgtEl>
                                          <p:spTgt spid="16"/>
                                        </p:tgtEl>
                                        <p:attrNameLst>
                                          <p:attrName>style.visibility</p:attrName>
                                        </p:attrNameLst>
                                      </p:cBhvr>
                                      <p:to>
                                        <p:strVal val="hidden"/>
                                      </p:to>
                                    </p:set>
                                  </p:childTnLst>
                                </p:cTn>
                              </p:par>
                              <p:par>
                                <p:cTn id="55" presetID="34"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from="(-#ppt_w/2)" to="(#ppt_x)" calcmode="lin" valueType="num">
                                      <p:cBhvr>
                                        <p:cTn id="57" dur="300" fill="hold">
                                          <p:stCondLst>
                                            <p:cond delay="0"/>
                                          </p:stCondLst>
                                        </p:cTn>
                                        <p:tgtEl>
                                          <p:spTgt spid="21"/>
                                        </p:tgtEl>
                                        <p:attrNameLst>
                                          <p:attrName>ppt_x</p:attrName>
                                        </p:attrNameLst>
                                      </p:cBhvr>
                                    </p:anim>
                                    <p:anim from="0" to="-1.0" calcmode="lin" valueType="num">
                                      <p:cBhvr>
                                        <p:cTn id="58" dur="100" decel="50000" autoRev="1" fill="hold">
                                          <p:stCondLst>
                                            <p:cond delay="300"/>
                                          </p:stCondLst>
                                        </p:cTn>
                                        <p:tgtEl>
                                          <p:spTgt spid="21"/>
                                        </p:tgtEl>
                                        <p:attrNameLst>
                                          <p:attrName>xshear</p:attrName>
                                        </p:attrNameLst>
                                      </p:cBhvr>
                                    </p:anim>
                                    <p:animScale>
                                      <p:cBhvr>
                                        <p:cTn id="59" dur="100" decel="100000" autoRev="1" fill="hold">
                                          <p:stCondLst>
                                            <p:cond delay="300"/>
                                          </p:stCondLst>
                                        </p:cTn>
                                        <p:tgtEl>
                                          <p:spTgt spid="21"/>
                                        </p:tgtEl>
                                      </p:cBhvr>
                                      <p:from x="100000" y="100000"/>
                                      <p:to x="80000" y="100000"/>
                                    </p:animScale>
                                    <p:anim by="(#ppt_h/3+#ppt_w*0.1)" calcmode="lin" valueType="num">
                                      <p:cBhvr additive="sum">
                                        <p:cTn id="60" dur="100" decel="100000" autoRev="1" fill="hold">
                                          <p:stCondLst>
                                            <p:cond delay="300"/>
                                          </p:stCondLst>
                                        </p:cTn>
                                        <p:tgtEl>
                                          <p:spTgt spid="21"/>
                                        </p:tgtEl>
                                        <p:attrNameLst>
                                          <p:attrName>ppt_x</p:attrName>
                                        </p:attrNameLst>
                                      </p:cBhvr>
                                    </p:anim>
                                  </p:childTnLst>
                                </p:cTn>
                              </p:par>
                            </p:childTnLst>
                          </p:cTn>
                        </p:par>
                        <p:par>
                          <p:cTn id="61" fill="hold">
                            <p:stCondLst>
                              <p:cond delay="1500"/>
                            </p:stCondLst>
                            <p:childTnLst>
                              <p:par>
                                <p:cTn id="62" presetID="22" presetClass="entr" presetSubtype="4"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4" presetClass="exit" presetSubtype="0" fill="hold" nodeType="clickEffect">
                                  <p:stCondLst>
                                    <p:cond delay="0"/>
                                  </p:stCondLst>
                                  <p:childTnLst>
                                    <p:anim from="(ppt_x)" to="(ppt_x+1)" calcmode="lin" valueType="num">
                                      <p:cBhvr>
                                        <p:cTn id="72" dur="1000">
                                          <p:stCondLst>
                                            <p:cond delay="0"/>
                                          </p:stCondLst>
                                        </p:cTn>
                                        <p:tgtEl>
                                          <p:spTgt spid="13"/>
                                        </p:tgtEl>
                                        <p:attrNameLst>
                                          <p:attrName>ppt_x</p:attrName>
                                        </p:attrNameLst>
                                      </p:cBhvr>
                                    </p:anim>
                                    <p:anim from="0" to="-1.0" calcmode="lin" valueType="num">
                                      <p:cBhvr>
                                        <p:cTn id="73" dur="200" accel="50000">
                                          <p:stCondLst>
                                            <p:cond delay="0"/>
                                          </p:stCondLst>
                                        </p:cTn>
                                        <p:tgtEl>
                                          <p:spTgt spid="13"/>
                                        </p:tgtEl>
                                        <p:attrNameLst>
                                          <p:attrName>xshear</p:attrName>
                                        </p:attrNameLst>
                                      </p:cBhvr>
                                    </p:anim>
                                    <p:set>
                                      <p:cBhvr>
                                        <p:cTn id="74" dur="800">
                                          <p:stCondLst>
                                            <p:cond delay="200"/>
                                          </p:stCondLst>
                                        </p:cTn>
                                        <p:tgtEl>
                                          <p:spTgt spid="13"/>
                                        </p:tgtEl>
                                        <p:attrNameLst>
                                          <p:attrName>xshear</p:attrName>
                                        </p:attrNameLst>
                                      </p:cBhvr>
                                      <p:to>
                                        <p:strVal val="-1.0"/>
                                      </p:to>
                                    </p:set>
                                    <p:set>
                                      <p:cBhvr>
                                        <p:cTn id="75" dur="1" fill="hold">
                                          <p:stCondLst>
                                            <p:cond delay="999"/>
                                          </p:stCondLst>
                                        </p:cTn>
                                        <p:tgtEl>
                                          <p:spTgt spid="13"/>
                                        </p:tgtEl>
                                        <p:attrNameLst>
                                          <p:attrName>style.visibility</p:attrName>
                                        </p:attrNameLst>
                                      </p:cBhvr>
                                      <p:to>
                                        <p:strVal val="hidden"/>
                                      </p:to>
                                    </p:set>
                                  </p:childTnLst>
                                </p:cTn>
                              </p:par>
                              <p:par>
                                <p:cTn id="76" presetID="34" presetClass="exit" presetSubtype="0" fill="hold" grpId="1" nodeType="withEffect">
                                  <p:stCondLst>
                                    <p:cond delay="0"/>
                                  </p:stCondLst>
                                  <p:childTnLst>
                                    <p:anim from="(ppt_x)" to="(ppt_x+1)" calcmode="lin" valueType="num">
                                      <p:cBhvr>
                                        <p:cTn id="77" dur="1000">
                                          <p:stCondLst>
                                            <p:cond delay="0"/>
                                          </p:stCondLst>
                                        </p:cTn>
                                        <p:tgtEl>
                                          <p:spTgt spid="20"/>
                                        </p:tgtEl>
                                        <p:attrNameLst>
                                          <p:attrName>ppt_x</p:attrName>
                                        </p:attrNameLst>
                                      </p:cBhvr>
                                    </p:anim>
                                    <p:anim from="0" to="-1.0" calcmode="lin" valueType="num">
                                      <p:cBhvr>
                                        <p:cTn id="78" dur="200" accel="50000">
                                          <p:stCondLst>
                                            <p:cond delay="0"/>
                                          </p:stCondLst>
                                        </p:cTn>
                                        <p:tgtEl>
                                          <p:spTgt spid="20"/>
                                        </p:tgtEl>
                                        <p:attrNameLst>
                                          <p:attrName>xshear</p:attrName>
                                        </p:attrNameLst>
                                      </p:cBhvr>
                                    </p:anim>
                                    <p:set>
                                      <p:cBhvr>
                                        <p:cTn id="79" dur="800">
                                          <p:stCondLst>
                                            <p:cond delay="200"/>
                                          </p:stCondLst>
                                        </p:cTn>
                                        <p:tgtEl>
                                          <p:spTgt spid="20"/>
                                        </p:tgtEl>
                                        <p:attrNameLst>
                                          <p:attrName>xshear</p:attrName>
                                        </p:attrNameLst>
                                      </p:cBhvr>
                                      <p:to>
                                        <p:strVal val="-1.0"/>
                                      </p:to>
                                    </p:set>
                                    <p:set>
                                      <p:cBhvr>
                                        <p:cTn id="80" dur="1" fill="hold">
                                          <p:stCondLst>
                                            <p:cond delay="999"/>
                                          </p:stCondLst>
                                        </p:cTn>
                                        <p:tgtEl>
                                          <p:spTgt spid="20"/>
                                        </p:tgtEl>
                                        <p:attrNameLst>
                                          <p:attrName>style.visibility</p:attrName>
                                        </p:attrNameLst>
                                      </p:cBhvr>
                                      <p:to>
                                        <p:strVal val="hidden"/>
                                      </p:to>
                                    </p:set>
                                  </p:childTnLst>
                                </p:cTn>
                              </p:par>
                              <p:par>
                                <p:cTn id="81" presetID="34" presetClass="exit" presetSubtype="0" fill="hold" grpId="1" nodeType="withEffect">
                                  <p:stCondLst>
                                    <p:cond delay="0"/>
                                  </p:stCondLst>
                                  <p:childTnLst>
                                    <p:anim from="(ppt_x)" to="(ppt_x+1)" calcmode="lin" valueType="num">
                                      <p:cBhvr>
                                        <p:cTn id="82" dur="1000">
                                          <p:stCondLst>
                                            <p:cond delay="0"/>
                                          </p:stCondLst>
                                        </p:cTn>
                                        <p:tgtEl>
                                          <p:spTgt spid="19"/>
                                        </p:tgtEl>
                                        <p:attrNameLst>
                                          <p:attrName>ppt_x</p:attrName>
                                        </p:attrNameLst>
                                      </p:cBhvr>
                                    </p:anim>
                                    <p:anim from="0" to="-1.0" calcmode="lin" valueType="num">
                                      <p:cBhvr>
                                        <p:cTn id="83" dur="200" accel="50000">
                                          <p:stCondLst>
                                            <p:cond delay="0"/>
                                          </p:stCondLst>
                                        </p:cTn>
                                        <p:tgtEl>
                                          <p:spTgt spid="19"/>
                                        </p:tgtEl>
                                        <p:attrNameLst>
                                          <p:attrName>xshear</p:attrName>
                                        </p:attrNameLst>
                                      </p:cBhvr>
                                    </p:anim>
                                    <p:set>
                                      <p:cBhvr>
                                        <p:cTn id="84" dur="800">
                                          <p:stCondLst>
                                            <p:cond delay="200"/>
                                          </p:stCondLst>
                                        </p:cTn>
                                        <p:tgtEl>
                                          <p:spTgt spid="19"/>
                                        </p:tgtEl>
                                        <p:attrNameLst>
                                          <p:attrName>xshear</p:attrName>
                                        </p:attrNameLst>
                                      </p:cBhvr>
                                      <p:to>
                                        <p:strVal val="-1.0"/>
                                      </p:to>
                                    </p:set>
                                    <p:set>
                                      <p:cBhvr>
                                        <p:cTn id="85" dur="1" fill="hold">
                                          <p:stCondLst>
                                            <p:cond delay="999"/>
                                          </p:stCondLst>
                                        </p:cTn>
                                        <p:tgtEl>
                                          <p:spTgt spid="19"/>
                                        </p:tgtEl>
                                        <p:attrNameLst>
                                          <p:attrName>style.visibility</p:attrName>
                                        </p:attrNameLst>
                                      </p:cBhvr>
                                      <p:to>
                                        <p:strVal val="hidden"/>
                                      </p:to>
                                    </p:set>
                                  </p:childTnLst>
                                </p:cTn>
                              </p:par>
                              <p:par>
                                <p:cTn id="86" presetID="34" presetClass="exit" presetSubtype="0" fill="hold" nodeType="withEffect">
                                  <p:stCondLst>
                                    <p:cond delay="0"/>
                                  </p:stCondLst>
                                  <p:childTnLst>
                                    <p:anim from="(ppt_x)" to="(ppt_x+1)" calcmode="lin" valueType="num">
                                      <p:cBhvr>
                                        <p:cTn id="87" dur="1000">
                                          <p:stCondLst>
                                            <p:cond delay="0"/>
                                          </p:stCondLst>
                                        </p:cTn>
                                        <p:tgtEl>
                                          <p:spTgt spid="22"/>
                                        </p:tgtEl>
                                        <p:attrNameLst>
                                          <p:attrName>ppt_x</p:attrName>
                                        </p:attrNameLst>
                                      </p:cBhvr>
                                    </p:anim>
                                    <p:anim from="0" to="-1.0" calcmode="lin" valueType="num">
                                      <p:cBhvr>
                                        <p:cTn id="88" dur="200" accel="50000">
                                          <p:stCondLst>
                                            <p:cond delay="0"/>
                                          </p:stCondLst>
                                        </p:cTn>
                                        <p:tgtEl>
                                          <p:spTgt spid="22"/>
                                        </p:tgtEl>
                                        <p:attrNameLst>
                                          <p:attrName>xshear</p:attrName>
                                        </p:attrNameLst>
                                      </p:cBhvr>
                                    </p:anim>
                                    <p:set>
                                      <p:cBhvr>
                                        <p:cTn id="89" dur="800">
                                          <p:stCondLst>
                                            <p:cond delay="200"/>
                                          </p:stCondLst>
                                        </p:cTn>
                                        <p:tgtEl>
                                          <p:spTgt spid="22"/>
                                        </p:tgtEl>
                                        <p:attrNameLst>
                                          <p:attrName>xshear</p:attrName>
                                        </p:attrNameLst>
                                      </p:cBhvr>
                                      <p:to>
                                        <p:strVal val="-1.0"/>
                                      </p:to>
                                    </p:set>
                                    <p:set>
                                      <p:cBhvr>
                                        <p:cTn id="90" dur="1" fill="hold">
                                          <p:stCondLst>
                                            <p:cond delay="999"/>
                                          </p:stCondLst>
                                        </p:cTn>
                                        <p:tgtEl>
                                          <p:spTgt spid="22"/>
                                        </p:tgtEl>
                                        <p:attrNameLst>
                                          <p:attrName>style.visibility</p:attrName>
                                        </p:attrNameLst>
                                      </p:cBhvr>
                                      <p:to>
                                        <p:strVal val="hidden"/>
                                      </p:to>
                                    </p:set>
                                  </p:childTnLst>
                                </p:cTn>
                              </p:par>
                              <p:par>
                                <p:cTn id="91" presetID="34" presetClass="exit" presetSubtype="0" fill="hold" grpId="1" nodeType="withEffect">
                                  <p:stCondLst>
                                    <p:cond delay="0"/>
                                  </p:stCondLst>
                                  <p:childTnLst>
                                    <p:anim from="(ppt_x)" to="(ppt_x+1)" calcmode="lin" valueType="num">
                                      <p:cBhvr>
                                        <p:cTn id="92" dur="1000">
                                          <p:stCondLst>
                                            <p:cond delay="0"/>
                                          </p:stCondLst>
                                        </p:cTn>
                                        <p:tgtEl>
                                          <p:spTgt spid="21"/>
                                        </p:tgtEl>
                                        <p:attrNameLst>
                                          <p:attrName>ppt_x</p:attrName>
                                        </p:attrNameLst>
                                      </p:cBhvr>
                                    </p:anim>
                                    <p:anim from="0" to="-1.0" calcmode="lin" valueType="num">
                                      <p:cBhvr>
                                        <p:cTn id="93" dur="200" accel="50000">
                                          <p:stCondLst>
                                            <p:cond delay="0"/>
                                          </p:stCondLst>
                                        </p:cTn>
                                        <p:tgtEl>
                                          <p:spTgt spid="21"/>
                                        </p:tgtEl>
                                        <p:attrNameLst>
                                          <p:attrName>xshear</p:attrName>
                                        </p:attrNameLst>
                                      </p:cBhvr>
                                    </p:anim>
                                    <p:set>
                                      <p:cBhvr>
                                        <p:cTn id="94" dur="800">
                                          <p:stCondLst>
                                            <p:cond delay="200"/>
                                          </p:stCondLst>
                                        </p:cTn>
                                        <p:tgtEl>
                                          <p:spTgt spid="21"/>
                                        </p:tgtEl>
                                        <p:attrNameLst>
                                          <p:attrName>xshear</p:attrName>
                                        </p:attrNameLst>
                                      </p:cBhvr>
                                      <p:to>
                                        <p:strVal val="-1.0"/>
                                      </p:to>
                                    </p:set>
                                    <p:set>
                                      <p:cBhvr>
                                        <p:cTn id="95" dur="1" fill="hold">
                                          <p:stCondLst>
                                            <p:cond delay="999"/>
                                          </p:stCondLst>
                                        </p:cTn>
                                        <p:tgtEl>
                                          <p:spTgt spid="21"/>
                                        </p:tgtEl>
                                        <p:attrNameLst>
                                          <p:attrName>style.visibility</p:attrName>
                                        </p:attrNameLst>
                                      </p:cBhvr>
                                      <p:to>
                                        <p:strVal val="hidden"/>
                                      </p:to>
                                    </p:set>
                                  </p:childTnLst>
                                </p:cTn>
                              </p:par>
                              <p:par>
                                <p:cTn id="96" presetID="41" presetClass="exit" presetSubtype="0" fill="hold" grpId="0" nodeType="withEffect">
                                  <p:stCondLst>
                                    <p:cond delay="0"/>
                                  </p:stCondLst>
                                  <p:iterate type="lt">
                                    <p:tmPct val="10000"/>
                                  </p:iterate>
                                  <p:childTnLst>
                                    <p:anim calcmode="lin" valueType="num">
                                      <p:cBhvr>
                                        <p:cTn id="97"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98" dur="500"/>
                                        <p:tgtEl>
                                          <p:spTgt spid="10"/>
                                        </p:tgtEl>
                                        <p:attrNameLst>
                                          <p:attrName>ppt_y</p:attrName>
                                        </p:attrNameLst>
                                      </p:cBhvr>
                                      <p:tavLst>
                                        <p:tav tm="0">
                                          <p:val>
                                            <p:strVal val="ppt_y"/>
                                          </p:val>
                                        </p:tav>
                                        <p:tav tm="100000">
                                          <p:val>
                                            <p:strVal val="ppt_y"/>
                                          </p:val>
                                        </p:tav>
                                      </p:tavLst>
                                    </p:anim>
                                    <p:anim calcmode="lin" valueType="num">
                                      <p:cBhvr>
                                        <p:cTn id="99"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100"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101" dur="500" tmFilter="0,0; .5, 0; 1, 1"/>
                                        <p:tgtEl>
                                          <p:spTgt spid="10"/>
                                        </p:tgtEl>
                                      </p:cBhvr>
                                    </p:animEffect>
                                    <p:set>
                                      <p:cBhvr>
                                        <p:cTn id="10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animBg="1"/>
      <p:bldP spid="14" grpId="1" animBg="1"/>
      <p:bldP spid="15" grpId="0" animBg="1"/>
      <p:bldP spid="15" grpId="1" animBg="1"/>
      <p:bldP spid="16" grpId="0"/>
      <p:bldP spid="16" grpId="1"/>
      <p:bldP spid="19" grpId="0" animBg="1"/>
      <p:bldP spid="19" grpId="1" animBg="1"/>
      <p:bldP spid="20" grpId="0" animBg="1"/>
      <p:bldP spid="20" grpId="1"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2246769"/>
          </a:xfrm>
          <a:prstGeom prst="rect">
            <a:avLst/>
          </a:prstGeom>
          <a:noFill/>
        </p:spPr>
        <p:txBody>
          <a:bodyPr wrap="square" rtlCol="0">
            <a:spAutoFit/>
          </a:bodyPr>
          <a:lstStyle/>
          <a:p>
            <a:r>
              <a:rPr lang="en-US" sz="2800" dirty="0" smtClean="0">
                <a:solidFill>
                  <a:schemeClr val="bg1"/>
                </a:solidFill>
                <a:latin typeface="+mj-lt"/>
              </a:rPr>
              <a:t>Behold, the virgin shall be with child, and bear a Son, and they shall call His name Immanuel, which is translated, "God with us."</a:t>
            </a:r>
            <a:endParaRPr lang="en-US" sz="2800" dirty="0">
              <a:solidFill>
                <a:schemeClr val="bg1"/>
              </a:solidFill>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Matthew 1.23</a:t>
            </a:r>
          </a:p>
        </p:txBody>
      </p:sp>
      <p:sp>
        <p:nvSpPr>
          <p:cNvPr id="6" name="TextBox 5"/>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John 1.14</a:t>
            </a:r>
          </a:p>
        </p:txBody>
      </p:sp>
      <p:sp>
        <p:nvSpPr>
          <p:cNvPr id="9" name="Parallelogram 8"/>
          <p:cNvSpPr/>
          <p:nvPr/>
        </p:nvSpPr>
        <p:spPr>
          <a:xfrm>
            <a:off x="1219200" y="3352800"/>
            <a:ext cx="1295400" cy="457200"/>
          </a:xfrm>
          <a:prstGeom prst="parallelogram">
            <a:avLst/>
          </a:prstGeom>
          <a:solidFill>
            <a:schemeClr val="accent2">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5410200"/>
            <a:ext cx="5638800" cy="461665"/>
          </a:xfrm>
          <a:prstGeom prst="rect">
            <a:avLst/>
          </a:prstGeom>
          <a:noFill/>
        </p:spPr>
        <p:txBody>
          <a:bodyPr wrap="square" rtlCol="0">
            <a:spAutoFit/>
          </a:bodyPr>
          <a:lstStyle/>
          <a:p>
            <a:pPr>
              <a:buFont typeface="Arial" pitchFamily="34" charset="0"/>
              <a:buChar char="•"/>
            </a:pPr>
            <a:r>
              <a:rPr lang="en-US" sz="2400" dirty="0" smtClean="0">
                <a:latin typeface="Magneto" pitchFamily="82" charset="0"/>
              </a:rPr>
              <a:t> </a:t>
            </a:r>
            <a:r>
              <a:rPr lang="en-US" sz="2400" dirty="0" smtClean="0">
                <a:solidFill>
                  <a:schemeClr val="bg1"/>
                </a:solidFill>
                <a:latin typeface="Magneto" pitchFamily="82" charset="0"/>
              </a:rPr>
              <a:t>Dwelt</a:t>
            </a:r>
            <a:r>
              <a:rPr lang="en-US" sz="2400" dirty="0" smtClean="0">
                <a:latin typeface="Magneto" pitchFamily="82" charset="0"/>
              </a:rPr>
              <a:t> ~ literally “</a:t>
            </a:r>
            <a:r>
              <a:rPr lang="en-US" sz="2400" dirty="0" err="1" smtClean="0">
                <a:latin typeface="Magneto" pitchFamily="82" charset="0"/>
              </a:rPr>
              <a:t>tabernacled</a:t>
            </a:r>
            <a:r>
              <a:rPr lang="en-US" sz="2400" dirty="0" smtClean="0">
                <a:latin typeface="Magneto" pitchFamily="82" charset="0"/>
              </a:rPr>
              <a:t>”</a:t>
            </a:r>
          </a:p>
        </p:txBody>
      </p:sp>
      <p:sp>
        <p:nvSpPr>
          <p:cNvPr id="5" name="TextBox 4"/>
          <p:cNvSpPr txBox="1"/>
          <p:nvPr/>
        </p:nvSpPr>
        <p:spPr>
          <a:xfrm>
            <a:off x="457200" y="2861608"/>
            <a:ext cx="5867400" cy="2677656"/>
          </a:xfrm>
          <a:prstGeom prst="rect">
            <a:avLst/>
          </a:prstGeom>
          <a:noFill/>
        </p:spPr>
        <p:txBody>
          <a:bodyPr wrap="square" rtlCol="0">
            <a:spAutoFit/>
          </a:bodyPr>
          <a:lstStyle/>
          <a:p>
            <a:r>
              <a:rPr lang="en-US" sz="2800" dirty="0" smtClean="0">
                <a:solidFill>
                  <a:schemeClr val="bg1"/>
                </a:solidFill>
                <a:latin typeface="+mj-lt"/>
              </a:rPr>
              <a:t>And the Word became flesh and dwelt among us, and we beheld His glory, the glory as of the only begotten of the Father, full of grace and truth. </a:t>
            </a:r>
            <a:endParaRPr lang="en-US" sz="28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xit" presetSubtype="0" fill="hold" grpId="1" nodeType="clickEffect">
                                  <p:stCondLst>
                                    <p:cond delay="0"/>
                                  </p:stCondLst>
                                  <p:iterate type="lt">
                                    <p:tmPct val="10000"/>
                                  </p:iterate>
                                  <p:childTnLst>
                                    <p:anim calcmode="lin" valueType="num">
                                      <p:cBhvr>
                                        <p:cTn id="21"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p:tgtEl>
                                          <p:spTgt spid="10"/>
                                        </p:tgtEl>
                                        <p:attrNameLst>
                                          <p:attrName>ppt_y</p:attrName>
                                        </p:attrNameLst>
                                      </p:cBhvr>
                                      <p:tavLst>
                                        <p:tav tm="0">
                                          <p:val>
                                            <p:strVal val="ppt_y"/>
                                          </p:val>
                                        </p:tav>
                                        <p:tav tm="100000">
                                          <p:val>
                                            <p:strVal val="ppt_y"/>
                                          </p:val>
                                        </p:tav>
                                      </p:tavLst>
                                    </p:anim>
                                    <p:anim calcmode="lin" valueType="num">
                                      <p:cBhvr>
                                        <p:cTn id="23"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24"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25" dur="500" tmFilter="0,0; .5, 0; 1, 1"/>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34"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from="(-#ppt_w/2)" to="(#ppt_x)" calcmode="lin" valueType="num">
                                      <p:cBhvr>
                                        <p:cTn id="36" dur="600" fill="hold">
                                          <p:stCondLst>
                                            <p:cond delay="0"/>
                                          </p:stCondLst>
                                        </p:cTn>
                                        <p:tgtEl>
                                          <p:spTgt spid="5"/>
                                        </p:tgtEl>
                                        <p:attrNameLst>
                                          <p:attrName>ppt_x</p:attrName>
                                        </p:attrNameLst>
                                      </p:cBhvr>
                                    </p:anim>
                                    <p:anim from="0" to="-1.0" calcmode="lin" valueType="num">
                                      <p:cBhvr>
                                        <p:cTn id="37" dur="200" decel="50000" autoRev="1" fill="hold">
                                          <p:stCondLst>
                                            <p:cond delay="600"/>
                                          </p:stCondLst>
                                        </p:cTn>
                                        <p:tgtEl>
                                          <p:spTgt spid="5"/>
                                        </p:tgtEl>
                                        <p:attrNameLst>
                                          <p:attrName>xshear</p:attrName>
                                        </p:attrNameLst>
                                      </p:cBhvr>
                                    </p:anim>
                                    <p:animScale>
                                      <p:cBhvr>
                                        <p:cTn id="38" dur="200" decel="100000" autoRev="1" fill="hold">
                                          <p:stCondLst>
                                            <p:cond delay="600"/>
                                          </p:stCondLst>
                                        </p:cTn>
                                        <p:tgtEl>
                                          <p:spTgt spid="5"/>
                                        </p:tgtEl>
                                      </p:cBhvr>
                                      <p:from x="100000" y="100000"/>
                                      <p:to x="80000" y="100000"/>
                                    </p:animScale>
                                    <p:anim by="(#ppt_h/3+#ppt_w*0.1)" calcmode="lin" valueType="num">
                                      <p:cBhvr additive="sum">
                                        <p:cTn id="39" dur="200" decel="100000" autoRev="1" fill="hold">
                                          <p:stCondLst>
                                            <p:cond delay="600"/>
                                          </p:stCondLst>
                                        </p:cTn>
                                        <p:tgtEl>
                                          <p:spTgt spid="5"/>
                                        </p:tgtEl>
                                        <p:attrNameLst>
                                          <p:attrName>ppt_x</p:attrName>
                                        </p:attrNameLst>
                                      </p:cBhvr>
                                    </p:anim>
                                  </p:childTnLst>
                                </p:cTn>
                              </p:par>
                              <p:par>
                                <p:cTn id="40" presetID="9" presetClass="emph" presetSubtype="0" grpId="2" nodeType="with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34"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from="(-#ppt_w/2)" to="(#ppt_x)" calcmode="lin" valueType="num">
                                      <p:cBhvr>
                                        <p:cTn id="52" dur="600" fill="hold">
                                          <p:stCondLst>
                                            <p:cond delay="0"/>
                                          </p:stCondLst>
                                        </p:cTn>
                                        <p:tgtEl>
                                          <p:spTgt spid="13"/>
                                        </p:tgtEl>
                                        <p:attrNameLst>
                                          <p:attrName>ppt_x</p:attrName>
                                        </p:attrNameLst>
                                      </p:cBhvr>
                                    </p:anim>
                                    <p:anim from="0" to="-1.0" calcmode="lin" valueType="num">
                                      <p:cBhvr>
                                        <p:cTn id="53" dur="200" decel="50000" autoRev="1" fill="hold">
                                          <p:stCondLst>
                                            <p:cond delay="600"/>
                                          </p:stCondLst>
                                        </p:cTn>
                                        <p:tgtEl>
                                          <p:spTgt spid="13"/>
                                        </p:tgtEl>
                                        <p:attrNameLst>
                                          <p:attrName>xshear</p:attrName>
                                        </p:attrNameLst>
                                      </p:cBhvr>
                                    </p:anim>
                                    <p:animScale>
                                      <p:cBhvr>
                                        <p:cTn id="54" dur="200" decel="100000" autoRev="1" fill="hold">
                                          <p:stCondLst>
                                            <p:cond delay="600"/>
                                          </p:stCondLst>
                                        </p:cTn>
                                        <p:tgtEl>
                                          <p:spTgt spid="13"/>
                                        </p:tgtEl>
                                      </p:cBhvr>
                                      <p:from x="100000" y="100000"/>
                                      <p:to x="80000" y="100000"/>
                                    </p:animScale>
                                    <p:anim by="(#ppt_h/3+#ppt_w*0.1)" calcmode="lin" valueType="num">
                                      <p:cBhvr additive="sum">
                                        <p:cTn id="55" dur="200" decel="100000" autoRev="1" fill="hold">
                                          <p:stCondLst>
                                            <p:cond delay="600"/>
                                          </p:stCondLst>
                                        </p:cTn>
                                        <p:tgtEl>
                                          <p:spTgt spid="13"/>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xit" presetSubtype="0" fill="hold" grpId="1" nodeType="clickEffect">
                                  <p:stCondLst>
                                    <p:cond delay="0"/>
                                  </p:stCondLst>
                                  <p:childTnLst>
                                    <p:anim from="(ppt_x)" to="(ppt_x+1)" calcmode="lin" valueType="num">
                                      <p:cBhvr>
                                        <p:cTn id="59" dur="1000">
                                          <p:stCondLst>
                                            <p:cond delay="0"/>
                                          </p:stCondLst>
                                        </p:cTn>
                                        <p:tgtEl>
                                          <p:spTgt spid="11"/>
                                        </p:tgtEl>
                                        <p:attrNameLst>
                                          <p:attrName>ppt_x</p:attrName>
                                        </p:attrNameLst>
                                      </p:cBhvr>
                                    </p:anim>
                                    <p:anim from="0" to="-1.0" calcmode="lin" valueType="num">
                                      <p:cBhvr>
                                        <p:cTn id="60" dur="200" accel="50000">
                                          <p:stCondLst>
                                            <p:cond delay="0"/>
                                          </p:stCondLst>
                                        </p:cTn>
                                        <p:tgtEl>
                                          <p:spTgt spid="11"/>
                                        </p:tgtEl>
                                        <p:attrNameLst>
                                          <p:attrName>xshear</p:attrName>
                                        </p:attrNameLst>
                                      </p:cBhvr>
                                    </p:anim>
                                    <p:set>
                                      <p:cBhvr>
                                        <p:cTn id="61" dur="800">
                                          <p:stCondLst>
                                            <p:cond delay="200"/>
                                          </p:stCondLst>
                                        </p:cTn>
                                        <p:tgtEl>
                                          <p:spTgt spid="11"/>
                                        </p:tgtEl>
                                        <p:attrNameLst>
                                          <p:attrName>xshear</p:attrName>
                                        </p:attrNameLst>
                                      </p:cBhvr>
                                      <p:to>
                                        <p:strVal val="-1.0"/>
                                      </p:to>
                                    </p:set>
                                    <p:set>
                                      <p:cBhvr>
                                        <p:cTn id="62" dur="1" fill="hold">
                                          <p:stCondLst>
                                            <p:cond delay="999"/>
                                          </p:stCondLst>
                                        </p:cTn>
                                        <p:tgtEl>
                                          <p:spTgt spid="11"/>
                                        </p:tgtEl>
                                        <p:attrNameLst>
                                          <p:attrName>style.visibility</p:attrName>
                                        </p:attrNameLst>
                                      </p:cBhvr>
                                      <p:to>
                                        <p:strVal val="hidden"/>
                                      </p:to>
                                    </p:set>
                                  </p:childTnLst>
                                </p:cTn>
                              </p:par>
                              <p:par>
                                <p:cTn id="63" presetID="34" presetClass="exit" presetSubtype="0" fill="hold" grpId="1" nodeType="withEffect">
                                  <p:stCondLst>
                                    <p:cond delay="0"/>
                                  </p:stCondLst>
                                  <p:childTnLst>
                                    <p:anim from="(ppt_x)" to="(ppt_x+1)" calcmode="lin" valueType="num">
                                      <p:cBhvr>
                                        <p:cTn id="64" dur="1000">
                                          <p:stCondLst>
                                            <p:cond delay="0"/>
                                          </p:stCondLst>
                                        </p:cTn>
                                        <p:tgtEl>
                                          <p:spTgt spid="13"/>
                                        </p:tgtEl>
                                        <p:attrNameLst>
                                          <p:attrName>ppt_x</p:attrName>
                                        </p:attrNameLst>
                                      </p:cBhvr>
                                    </p:anim>
                                    <p:anim from="0" to="-1.0" calcmode="lin" valueType="num">
                                      <p:cBhvr>
                                        <p:cTn id="65" dur="200" accel="50000">
                                          <p:stCondLst>
                                            <p:cond delay="0"/>
                                          </p:stCondLst>
                                        </p:cTn>
                                        <p:tgtEl>
                                          <p:spTgt spid="13"/>
                                        </p:tgtEl>
                                        <p:attrNameLst>
                                          <p:attrName>xshear</p:attrName>
                                        </p:attrNameLst>
                                      </p:cBhvr>
                                    </p:anim>
                                    <p:set>
                                      <p:cBhvr>
                                        <p:cTn id="66" dur="800">
                                          <p:stCondLst>
                                            <p:cond delay="200"/>
                                          </p:stCondLst>
                                        </p:cTn>
                                        <p:tgtEl>
                                          <p:spTgt spid="13"/>
                                        </p:tgtEl>
                                        <p:attrNameLst>
                                          <p:attrName>xshear</p:attrName>
                                        </p:attrNameLst>
                                      </p:cBhvr>
                                      <p:to>
                                        <p:strVal val="-1.0"/>
                                      </p:to>
                                    </p:set>
                                    <p:set>
                                      <p:cBhvr>
                                        <p:cTn id="67" dur="1" fill="hold">
                                          <p:stCondLst>
                                            <p:cond delay="999"/>
                                          </p:stCondLst>
                                        </p:cTn>
                                        <p:tgtEl>
                                          <p:spTgt spid="13"/>
                                        </p:tgtEl>
                                        <p:attrNameLst>
                                          <p:attrName>style.visibility</p:attrName>
                                        </p:attrNameLst>
                                      </p:cBhvr>
                                      <p:to>
                                        <p:strVal val="hidden"/>
                                      </p:to>
                                    </p:set>
                                  </p:childTnLst>
                                </p:cTn>
                              </p:par>
                              <p:par>
                                <p:cTn id="68" presetID="34" presetClass="exit" presetSubtype="0" fill="hold" grpId="1" nodeType="withEffect">
                                  <p:stCondLst>
                                    <p:cond delay="0"/>
                                  </p:stCondLst>
                                  <p:childTnLst>
                                    <p:anim from="(ppt_x)" to="(ppt_x+1)" calcmode="lin" valueType="num">
                                      <p:cBhvr>
                                        <p:cTn id="69" dur="1000">
                                          <p:stCondLst>
                                            <p:cond delay="0"/>
                                          </p:stCondLst>
                                        </p:cTn>
                                        <p:tgtEl>
                                          <p:spTgt spid="9"/>
                                        </p:tgtEl>
                                        <p:attrNameLst>
                                          <p:attrName>ppt_x</p:attrName>
                                        </p:attrNameLst>
                                      </p:cBhvr>
                                    </p:anim>
                                    <p:anim from="0" to="-1.0" calcmode="lin" valueType="num">
                                      <p:cBhvr>
                                        <p:cTn id="70" dur="200" accel="50000">
                                          <p:stCondLst>
                                            <p:cond delay="0"/>
                                          </p:stCondLst>
                                        </p:cTn>
                                        <p:tgtEl>
                                          <p:spTgt spid="9"/>
                                        </p:tgtEl>
                                        <p:attrNameLst>
                                          <p:attrName>xshear</p:attrName>
                                        </p:attrNameLst>
                                      </p:cBhvr>
                                    </p:anim>
                                    <p:set>
                                      <p:cBhvr>
                                        <p:cTn id="71" dur="800">
                                          <p:stCondLst>
                                            <p:cond delay="200"/>
                                          </p:stCondLst>
                                        </p:cTn>
                                        <p:tgtEl>
                                          <p:spTgt spid="9"/>
                                        </p:tgtEl>
                                        <p:attrNameLst>
                                          <p:attrName>xshear</p:attrName>
                                        </p:attrNameLst>
                                      </p:cBhvr>
                                      <p:to>
                                        <p:strVal val="-1.0"/>
                                      </p:to>
                                    </p:set>
                                    <p:set>
                                      <p:cBhvr>
                                        <p:cTn id="72" dur="1" fill="hold">
                                          <p:stCondLst>
                                            <p:cond delay="999"/>
                                          </p:stCondLst>
                                        </p:cTn>
                                        <p:tgtEl>
                                          <p:spTgt spid="9"/>
                                        </p:tgtEl>
                                        <p:attrNameLst>
                                          <p:attrName>style.visibility</p:attrName>
                                        </p:attrNameLst>
                                      </p:cBhvr>
                                      <p:to>
                                        <p:strVal val="hidden"/>
                                      </p:to>
                                    </p:set>
                                  </p:childTnLst>
                                </p:cTn>
                              </p:par>
                              <p:par>
                                <p:cTn id="73" presetID="34" presetClass="exit" presetSubtype="0" fill="hold" grpId="1" nodeType="withEffect">
                                  <p:stCondLst>
                                    <p:cond delay="0"/>
                                  </p:stCondLst>
                                  <p:childTnLst>
                                    <p:anim from="(ppt_x)" to="(ppt_x+1)" calcmode="lin" valueType="num">
                                      <p:cBhvr>
                                        <p:cTn id="74" dur="1000">
                                          <p:stCondLst>
                                            <p:cond delay="0"/>
                                          </p:stCondLst>
                                        </p:cTn>
                                        <p:tgtEl>
                                          <p:spTgt spid="5"/>
                                        </p:tgtEl>
                                        <p:attrNameLst>
                                          <p:attrName>ppt_x</p:attrName>
                                        </p:attrNameLst>
                                      </p:cBhvr>
                                    </p:anim>
                                    <p:anim from="0" to="-1.0" calcmode="lin" valueType="num">
                                      <p:cBhvr>
                                        <p:cTn id="75" dur="200" accel="50000">
                                          <p:stCondLst>
                                            <p:cond delay="0"/>
                                          </p:stCondLst>
                                        </p:cTn>
                                        <p:tgtEl>
                                          <p:spTgt spid="5"/>
                                        </p:tgtEl>
                                        <p:attrNameLst>
                                          <p:attrName>xshear</p:attrName>
                                        </p:attrNameLst>
                                      </p:cBhvr>
                                    </p:anim>
                                    <p:set>
                                      <p:cBhvr>
                                        <p:cTn id="76" dur="800">
                                          <p:stCondLst>
                                            <p:cond delay="200"/>
                                          </p:stCondLst>
                                        </p:cTn>
                                        <p:tgtEl>
                                          <p:spTgt spid="5"/>
                                        </p:tgtEl>
                                        <p:attrNameLst>
                                          <p:attrName>xshear</p:attrName>
                                        </p:attrNameLst>
                                      </p:cBhvr>
                                      <p:to>
                                        <p:strVal val="-1.0"/>
                                      </p:to>
                                    </p:set>
                                    <p:set>
                                      <p:cBhvr>
                                        <p:cTn id="77" dur="1" fill="hold">
                                          <p:stCondLst>
                                            <p:cond delay="999"/>
                                          </p:stCondLst>
                                        </p:cTn>
                                        <p:tgtEl>
                                          <p:spTgt spid="5"/>
                                        </p:tgtEl>
                                        <p:attrNameLst>
                                          <p:attrName>style.visibility</p:attrName>
                                        </p:attrNameLst>
                                      </p:cBhvr>
                                      <p:to>
                                        <p:strVal val="hidden"/>
                                      </p:to>
                                    </p:set>
                                  </p:childTnLst>
                                </p:cTn>
                              </p:par>
                              <p:par>
                                <p:cTn id="78" presetID="41" presetClass="exit" presetSubtype="0" fill="hold" grpId="1" nodeType="withEffect">
                                  <p:stCondLst>
                                    <p:cond delay="0"/>
                                  </p:stCondLst>
                                  <p:iterate type="lt">
                                    <p:tmPct val="10000"/>
                                  </p:iterate>
                                  <p:childTnLst>
                                    <p:anim calcmode="lin" valueType="num">
                                      <p:cBhvr>
                                        <p:cTn id="79" dur="500"/>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0" dur="500"/>
                                        <p:tgtEl>
                                          <p:spTgt spid="6"/>
                                        </p:tgtEl>
                                        <p:attrNameLst>
                                          <p:attrName>ppt_y</p:attrName>
                                        </p:attrNameLst>
                                      </p:cBhvr>
                                      <p:tavLst>
                                        <p:tav tm="0">
                                          <p:val>
                                            <p:strVal val="ppt_y"/>
                                          </p:val>
                                        </p:tav>
                                        <p:tav tm="100000">
                                          <p:val>
                                            <p:strVal val="ppt_y"/>
                                          </p:val>
                                        </p:tav>
                                      </p:tavLst>
                                    </p:anim>
                                    <p:anim calcmode="lin" valueType="num">
                                      <p:cBhvr>
                                        <p:cTn id="81" dur="500"/>
                                        <p:tgtEl>
                                          <p:spTgt spid="6"/>
                                        </p:tgtEl>
                                        <p:attrNameLst>
                                          <p:attrName>ppt_h</p:attrName>
                                        </p:attrNameLst>
                                      </p:cBhvr>
                                      <p:tavLst>
                                        <p:tav tm="0">
                                          <p:val>
                                            <p:strVal val="ppt_h"/>
                                          </p:val>
                                        </p:tav>
                                        <p:tav tm="50000">
                                          <p:val>
                                            <p:strVal val="ppt_h+.01"/>
                                          </p:val>
                                        </p:tav>
                                        <p:tav tm="100000">
                                          <p:val>
                                            <p:strVal val="ppt_h/10"/>
                                          </p:val>
                                        </p:tav>
                                      </p:tavLst>
                                    </p:anim>
                                    <p:anim calcmode="lin" valueType="num">
                                      <p:cBhvr>
                                        <p:cTn id="82" dur="500"/>
                                        <p:tgtEl>
                                          <p:spTgt spid="6"/>
                                        </p:tgtEl>
                                        <p:attrNameLst>
                                          <p:attrName>ppt_w</p:attrName>
                                        </p:attrNameLst>
                                      </p:cBhvr>
                                      <p:tavLst>
                                        <p:tav tm="0">
                                          <p:val>
                                            <p:strVal val="ppt_w"/>
                                          </p:val>
                                        </p:tav>
                                        <p:tav tm="50000">
                                          <p:val>
                                            <p:strVal val="ppt_w+.01"/>
                                          </p:val>
                                        </p:tav>
                                        <p:tav tm="100000">
                                          <p:val>
                                            <p:strVal val="ppt_w/10"/>
                                          </p:val>
                                        </p:tav>
                                      </p:tavLst>
                                    </p:anim>
                                    <p:animEffect transition="out" filter="fade">
                                      <p:cBhvr>
                                        <p:cTn id="83" dur="500" tmFilter="0,0; .5, 0; 1, 1"/>
                                        <p:tgtEl>
                                          <p:spTgt spid="6"/>
                                        </p:tgtEl>
                                      </p:cBhvr>
                                    </p:animEffect>
                                    <p:set>
                                      <p:cBhvr>
                                        <p:cTn id="8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0" grpId="0"/>
      <p:bldP spid="10" grpId="1"/>
      <p:bldP spid="6" grpId="0"/>
      <p:bldP spid="6" grpId="1"/>
      <p:bldP spid="9" grpId="0" animBg="1"/>
      <p:bldP spid="9" grpId="1" animBg="1"/>
      <p:bldP spid="13" grpId="0"/>
      <p:bldP spid="1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838200"/>
            <a:ext cx="5867400" cy="4832092"/>
          </a:xfrm>
          <a:prstGeom prst="rect">
            <a:avLst/>
          </a:prstGeom>
          <a:noFill/>
        </p:spPr>
        <p:txBody>
          <a:bodyPr wrap="square" rtlCol="0">
            <a:spAutoFit/>
          </a:bodyPr>
          <a:lstStyle/>
          <a:p>
            <a:r>
              <a:rPr lang="en-US" sz="2800" baseline="30000" dirty="0" smtClean="0">
                <a:latin typeface="+mj-lt"/>
              </a:rPr>
              <a:t>1</a:t>
            </a:r>
            <a:r>
              <a:rPr lang="en-US" sz="2800" dirty="0" smtClean="0">
                <a:latin typeface="+mj-lt"/>
              </a:rPr>
              <a:t> </a:t>
            </a:r>
            <a:r>
              <a:rPr lang="en-US" sz="2800" dirty="0" smtClean="0">
                <a:solidFill>
                  <a:schemeClr val="bg1"/>
                </a:solidFill>
                <a:latin typeface="+mj-lt"/>
              </a:rPr>
              <a:t>Moreover, brethren, I do not want you to be unaware that all our fathers were under the cloud, all passed through the sea, </a:t>
            </a:r>
            <a:r>
              <a:rPr lang="en-US" sz="2800" baseline="30000" dirty="0" smtClean="0">
                <a:latin typeface="+mj-lt"/>
              </a:rPr>
              <a:t>2</a:t>
            </a:r>
            <a:r>
              <a:rPr lang="en-US" sz="2800" dirty="0" smtClean="0">
                <a:latin typeface="+mj-lt"/>
              </a:rPr>
              <a:t> </a:t>
            </a:r>
            <a:r>
              <a:rPr lang="en-US" sz="2800" dirty="0" smtClean="0">
                <a:solidFill>
                  <a:schemeClr val="bg1"/>
                </a:solidFill>
                <a:latin typeface="+mj-lt"/>
              </a:rPr>
              <a:t>all were baptized into Moses in the cloud and in the sea, </a:t>
            </a:r>
            <a:r>
              <a:rPr lang="en-US" sz="2800" baseline="30000" dirty="0" smtClean="0">
                <a:solidFill>
                  <a:schemeClr val="bg1"/>
                </a:solidFill>
                <a:latin typeface="+mj-lt"/>
              </a:rPr>
              <a:t>3</a:t>
            </a:r>
            <a:r>
              <a:rPr lang="en-US" sz="2800" dirty="0" smtClean="0">
                <a:solidFill>
                  <a:schemeClr val="bg1"/>
                </a:solidFill>
                <a:latin typeface="+mj-lt"/>
              </a:rPr>
              <a:t> all ate the same spiritual food, </a:t>
            </a:r>
            <a:r>
              <a:rPr lang="en-US" sz="2800" baseline="30000" dirty="0" smtClean="0">
                <a:latin typeface="+mj-lt"/>
              </a:rPr>
              <a:t>4</a:t>
            </a:r>
            <a:r>
              <a:rPr lang="en-US" sz="2800" dirty="0" smtClean="0">
                <a:latin typeface="+mj-lt"/>
              </a:rPr>
              <a:t> </a:t>
            </a:r>
            <a:r>
              <a:rPr lang="en-US" sz="2800" dirty="0" smtClean="0">
                <a:solidFill>
                  <a:schemeClr val="bg1"/>
                </a:solidFill>
                <a:latin typeface="+mj-lt"/>
              </a:rPr>
              <a:t>and all drank the same spiritual drink. For they drank of that spiritual Rock</a:t>
            </a:r>
            <a:endParaRPr lang="en-US" sz="2800" dirty="0">
              <a:solidFill>
                <a:schemeClr val="bg1"/>
              </a:solidFill>
              <a:latin typeface="+mj-lt"/>
            </a:endParaRPr>
          </a:p>
        </p:txBody>
      </p:sp>
      <p:sp>
        <p:nvSpPr>
          <p:cNvPr id="5" name="TextBox 4"/>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1 Corinthians 10.1-6</a:t>
            </a:r>
          </a:p>
        </p:txBody>
      </p:sp>
      <p:sp>
        <p:nvSpPr>
          <p:cNvPr id="9" name="TextBox 8"/>
          <p:cNvSpPr txBox="1"/>
          <p:nvPr/>
        </p:nvSpPr>
        <p:spPr>
          <a:xfrm>
            <a:off x="457200" y="838200"/>
            <a:ext cx="5867400" cy="4832092"/>
          </a:xfrm>
          <a:prstGeom prst="rect">
            <a:avLst/>
          </a:prstGeom>
          <a:noFill/>
        </p:spPr>
        <p:txBody>
          <a:bodyPr wrap="square" rtlCol="0">
            <a:spAutoFit/>
          </a:bodyPr>
          <a:lstStyle/>
          <a:p>
            <a:r>
              <a:rPr lang="en-US" sz="2800" dirty="0" smtClean="0">
                <a:solidFill>
                  <a:schemeClr val="bg1"/>
                </a:solidFill>
                <a:latin typeface="+mj-lt"/>
              </a:rPr>
              <a:t>that followed them, and that Rock was Christ.</a:t>
            </a:r>
            <a:r>
              <a:rPr lang="en-US" sz="2800" dirty="0" smtClean="0">
                <a:latin typeface="+mj-lt"/>
              </a:rPr>
              <a:t> </a:t>
            </a:r>
            <a:r>
              <a:rPr lang="en-US" sz="2800" baseline="30000" dirty="0" smtClean="0">
                <a:latin typeface="+mj-lt"/>
              </a:rPr>
              <a:t>5</a:t>
            </a:r>
            <a:r>
              <a:rPr lang="en-US" sz="2800" dirty="0" smtClean="0">
                <a:latin typeface="+mj-lt"/>
              </a:rPr>
              <a:t> </a:t>
            </a:r>
            <a:r>
              <a:rPr lang="en-US" sz="2800" dirty="0" smtClean="0">
                <a:solidFill>
                  <a:schemeClr val="bg1"/>
                </a:solidFill>
                <a:latin typeface="+mj-lt"/>
              </a:rPr>
              <a:t>But with most of them God was not well pleased, for their bodies were scattered in the wilderness. </a:t>
            </a:r>
          </a:p>
          <a:p>
            <a:r>
              <a:rPr lang="en-US" sz="2800" baseline="30000" dirty="0" smtClean="0">
                <a:latin typeface="+mj-lt"/>
              </a:rPr>
              <a:t>6</a:t>
            </a:r>
            <a:r>
              <a:rPr lang="en-US" sz="2800" dirty="0" smtClean="0">
                <a:latin typeface="+mj-lt"/>
              </a:rPr>
              <a:t> </a:t>
            </a:r>
            <a:r>
              <a:rPr lang="en-US" sz="2800" dirty="0" smtClean="0">
                <a:solidFill>
                  <a:schemeClr val="bg1"/>
                </a:solidFill>
                <a:latin typeface="+mj-lt"/>
              </a:rPr>
              <a:t>Now these things became our examples, to the intent that we should not lust after evil things as they also lusted.</a:t>
            </a:r>
            <a:endParaRPr lang="en-US" sz="2800" dirty="0" smtClean="0">
              <a:latin typeface="+mj-l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500">
                                          <p:stCondLst>
                                            <p:cond delay="0"/>
                                          </p:stCondLst>
                                        </p:cTn>
                                        <p:tgtEl>
                                          <p:spTgt spid="11"/>
                                        </p:tgtEl>
                                        <p:attrNameLst>
                                          <p:attrName>ppt_x</p:attrName>
                                        </p:attrNameLst>
                                      </p:cBhvr>
                                    </p:anim>
                                    <p:anim from="0" to="-1.0" calcmode="lin" valueType="num">
                                      <p:cBhvr>
                                        <p:cTn id="22" dur="100" accel="50000">
                                          <p:stCondLst>
                                            <p:cond delay="0"/>
                                          </p:stCondLst>
                                        </p:cTn>
                                        <p:tgtEl>
                                          <p:spTgt spid="11"/>
                                        </p:tgtEl>
                                        <p:attrNameLst>
                                          <p:attrName>xshear</p:attrName>
                                        </p:attrNameLst>
                                      </p:cBhvr>
                                    </p:anim>
                                    <p:set>
                                      <p:cBhvr>
                                        <p:cTn id="23" dur="400">
                                          <p:stCondLst>
                                            <p:cond delay="100"/>
                                          </p:stCondLst>
                                        </p:cTn>
                                        <p:tgtEl>
                                          <p:spTgt spid="11"/>
                                        </p:tgtEl>
                                        <p:attrNameLst>
                                          <p:attrName>xshear</p:attrName>
                                        </p:attrNameLst>
                                      </p:cBhvr>
                                      <p:to>
                                        <p:strVal val="-1.0"/>
                                      </p:to>
                                    </p:set>
                                    <p:set>
                                      <p:cBhvr>
                                        <p:cTn id="24" dur="1" fill="hold">
                                          <p:stCondLst>
                                            <p:cond delay="499"/>
                                          </p:stCondLst>
                                        </p:cTn>
                                        <p:tgtEl>
                                          <p:spTgt spid="11"/>
                                        </p:tgtEl>
                                        <p:attrNameLst>
                                          <p:attrName>style.visibility</p:attrName>
                                        </p:attrNameLst>
                                      </p:cBhvr>
                                      <p:to>
                                        <p:strVal val="hidden"/>
                                      </p:to>
                                    </p:set>
                                  </p:childTnLst>
                                </p:cTn>
                              </p:par>
                              <p:par>
                                <p:cTn id="25" presetID="34"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from="(-#ppt_w/2)" to="(#ppt_x)" calcmode="lin" valueType="num">
                                      <p:cBhvr>
                                        <p:cTn id="27" dur="300" fill="hold">
                                          <p:stCondLst>
                                            <p:cond delay="0"/>
                                          </p:stCondLst>
                                        </p:cTn>
                                        <p:tgtEl>
                                          <p:spTgt spid="9"/>
                                        </p:tgtEl>
                                        <p:attrNameLst>
                                          <p:attrName>ppt_x</p:attrName>
                                        </p:attrNameLst>
                                      </p:cBhvr>
                                    </p:anim>
                                    <p:anim from="0" to="-1.0" calcmode="lin" valueType="num">
                                      <p:cBhvr>
                                        <p:cTn id="28" dur="100" decel="50000" autoRev="1" fill="hold">
                                          <p:stCondLst>
                                            <p:cond delay="300"/>
                                          </p:stCondLst>
                                        </p:cTn>
                                        <p:tgtEl>
                                          <p:spTgt spid="9"/>
                                        </p:tgtEl>
                                        <p:attrNameLst>
                                          <p:attrName>xshear</p:attrName>
                                        </p:attrNameLst>
                                      </p:cBhvr>
                                    </p:anim>
                                    <p:animScale>
                                      <p:cBhvr>
                                        <p:cTn id="29" dur="100" decel="100000" autoRev="1" fill="hold">
                                          <p:stCondLst>
                                            <p:cond delay="300"/>
                                          </p:stCondLst>
                                        </p:cTn>
                                        <p:tgtEl>
                                          <p:spTgt spid="9"/>
                                        </p:tgtEl>
                                      </p:cBhvr>
                                      <p:from x="100000" y="100000"/>
                                      <p:to x="80000" y="100000"/>
                                    </p:animScale>
                                    <p:anim by="(#ppt_h/3+#ppt_w*0.1)" calcmode="lin" valueType="num">
                                      <p:cBhvr additive="sum">
                                        <p:cTn id="30" dur="100" decel="100000" autoRev="1" fill="hold">
                                          <p:stCondLst>
                                            <p:cond delay="300"/>
                                          </p:stCondLst>
                                        </p:cTn>
                                        <p:tgtEl>
                                          <p:spTgt spid="9"/>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xit" presetSubtype="0" fill="hold" grpId="1" nodeType="clickEffect">
                                  <p:stCondLst>
                                    <p:cond delay="0"/>
                                  </p:stCondLst>
                                  <p:childTnLst>
                                    <p:anim from="(ppt_x)" to="(ppt_x+1)" calcmode="lin" valueType="num">
                                      <p:cBhvr>
                                        <p:cTn id="34" dur="1000">
                                          <p:stCondLst>
                                            <p:cond delay="0"/>
                                          </p:stCondLst>
                                        </p:cTn>
                                        <p:tgtEl>
                                          <p:spTgt spid="9"/>
                                        </p:tgtEl>
                                        <p:attrNameLst>
                                          <p:attrName>ppt_x</p:attrName>
                                        </p:attrNameLst>
                                      </p:cBhvr>
                                    </p:anim>
                                    <p:anim from="0" to="-1.0" calcmode="lin" valueType="num">
                                      <p:cBhvr>
                                        <p:cTn id="35" dur="200" accel="50000">
                                          <p:stCondLst>
                                            <p:cond delay="0"/>
                                          </p:stCondLst>
                                        </p:cTn>
                                        <p:tgtEl>
                                          <p:spTgt spid="9"/>
                                        </p:tgtEl>
                                        <p:attrNameLst>
                                          <p:attrName>xshear</p:attrName>
                                        </p:attrNameLst>
                                      </p:cBhvr>
                                    </p:anim>
                                    <p:set>
                                      <p:cBhvr>
                                        <p:cTn id="36" dur="800">
                                          <p:stCondLst>
                                            <p:cond delay="200"/>
                                          </p:stCondLst>
                                        </p:cTn>
                                        <p:tgtEl>
                                          <p:spTgt spid="9"/>
                                        </p:tgtEl>
                                        <p:attrNameLst>
                                          <p:attrName>xshear</p:attrName>
                                        </p:attrNameLst>
                                      </p:cBhvr>
                                      <p:to>
                                        <p:strVal val="-1.0"/>
                                      </p:to>
                                    </p:set>
                                    <p:set>
                                      <p:cBhvr>
                                        <p:cTn id="37" dur="1" fill="hold">
                                          <p:stCondLst>
                                            <p:cond delay="999"/>
                                          </p:stCondLst>
                                        </p:cTn>
                                        <p:tgtEl>
                                          <p:spTgt spid="9"/>
                                        </p:tgtEl>
                                        <p:attrNameLst>
                                          <p:attrName>style.visibility</p:attrName>
                                        </p:attrNameLst>
                                      </p:cBhvr>
                                      <p:to>
                                        <p:strVal val="hidden"/>
                                      </p:to>
                                    </p:set>
                                  </p:childTnLst>
                                </p:cTn>
                              </p:par>
                              <p:par>
                                <p:cTn id="38" presetID="41" presetClass="exit" presetSubtype="0" fill="hold" grpId="1" nodeType="withEffect">
                                  <p:stCondLst>
                                    <p:cond delay="0"/>
                                  </p:stCondLst>
                                  <p:iterate type="lt">
                                    <p:tmPct val="10000"/>
                                  </p:iterate>
                                  <p:childTnLst>
                                    <p:anim calcmode="lin" valueType="num">
                                      <p:cBhvr>
                                        <p:cTn id="39" dur="50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0" dur="500"/>
                                        <p:tgtEl>
                                          <p:spTgt spid="5"/>
                                        </p:tgtEl>
                                        <p:attrNameLst>
                                          <p:attrName>ppt_y</p:attrName>
                                        </p:attrNameLst>
                                      </p:cBhvr>
                                      <p:tavLst>
                                        <p:tav tm="0">
                                          <p:val>
                                            <p:strVal val="ppt_y"/>
                                          </p:val>
                                        </p:tav>
                                        <p:tav tm="100000">
                                          <p:val>
                                            <p:strVal val="ppt_y"/>
                                          </p:val>
                                        </p:tav>
                                      </p:tavLst>
                                    </p:anim>
                                    <p:anim calcmode="lin" valueType="num">
                                      <p:cBhvr>
                                        <p:cTn id="41" dur="500"/>
                                        <p:tgtEl>
                                          <p:spTgt spid="5"/>
                                        </p:tgtEl>
                                        <p:attrNameLst>
                                          <p:attrName>ppt_h</p:attrName>
                                        </p:attrNameLst>
                                      </p:cBhvr>
                                      <p:tavLst>
                                        <p:tav tm="0">
                                          <p:val>
                                            <p:strVal val="ppt_h"/>
                                          </p:val>
                                        </p:tav>
                                        <p:tav tm="50000">
                                          <p:val>
                                            <p:strVal val="ppt_h+.01"/>
                                          </p:val>
                                        </p:tav>
                                        <p:tav tm="100000">
                                          <p:val>
                                            <p:strVal val="ppt_h/10"/>
                                          </p:val>
                                        </p:tav>
                                      </p:tavLst>
                                    </p:anim>
                                    <p:anim calcmode="lin" valueType="num">
                                      <p:cBhvr>
                                        <p:cTn id="42" dur="500"/>
                                        <p:tgtEl>
                                          <p:spTgt spid="5"/>
                                        </p:tgtEl>
                                        <p:attrNameLst>
                                          <p:attrName>ppt_w</p:attrName>
                                        </p:attrNameLst>
                                      </p:cBhvr>
                                      <p:tavLst>
                                        <p:tav tm="0">
                                          <p:val>
                                            <p:strVal val="ppt_w"/>
                                          </p:val>
                                        </p:tav>
                                        <p:tav tm="50000">
                                          <p:val>
                                            <p:strVal val="ppt_w+.01"/>
                                          </p:val>
                                        </p:tav>
                                        <p:tav tm="100000">
                                          <p:val>
                                            <p:strVal val="ppt_w/10"/>
                                          </p:val>
                                        </p:tav>
                                      </p:tavLst>
                                    </p:anim>
                                    <p:animEffect transition="out" filter="fade">
                                      <p:cBhvr>
                                        <p:cTn id="43" dur="500" tmFilter="0,0; .5, 0; 1, 1"/>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p:bldP spid="5"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954107"/>
          </a:xfrm>
          <a:prstGeom prst="rect">
            <a:avLst/>
          </a:prstGeom>
          <a:noFill/>
        </p:spPr>
        <p:txBody>
          <a:bodyPr wrap="square" rtlCol="0">
            <a:spAutoFit/>
          </a:bodyPr>
          <a:lstStyle/>
          <a:p>
            <a:r>
              <a:rPr lang="en-US" sz="2800" dirty="0" smtClean="0">
                <a:latin typeface="+mj-lt"/>
              </a:rPr>
              <a:t>LXX ~ </a:t>
            </a:r>
            <a:r>
              <a:rPr lang="en-US" sz="2800" b="1" i="1" dirty="0" err="1" smtClean="0">
                <a:solidFill>
                  <a:schemeClr val="bg1"/>
                </a:solidFill>
              </a:rPr>
              <a:t>ek</a:t>
            </a:r>
            <a:r>
              <a:rPr lang="en-US" sz="2800" dirty="0" smtClean="0">
                <a:latin typeface="+mj-lt"/>
              </a:rPr>
              <a:t> + </a:t>
            </a:r>
            <a:r>
              <a:rPr lang="en-US" sz="2800" b="1" i="1" dirty="0" err="1" smtClean="0">
                <a:solidFill>
                  <a:schemeClr val="bg1"/>
                </a:solidFill>
              </a:rPr>
              <a:t>hodos</a:t>
            </a:r>
            <a:r>
              <a:rPr lang="en-US" sz="2800" dirty="0" smtClean="0">
                <a:latin typeface="+mj-lt"/>
              </a:rPr>
              <a:t> – the way out</a:t>
            </a:r>
            <a:endParaRPr lang="en-US" sz="2800" dirty="0">
              <a:solidFill>
                <a:schemeClr val="bg1"/>
              </a:solidFill>
              <a:latin typeface="+mj-lt"/>
            </a:endParaRPr>
          </a:p>
        </p:txBody>
      </p:sp>
      <p:sp>
        <p:nvSpPr>
          <p:cNvPr id="12" name="TextBox 11"/>
          <p:cNvSpPr txBox="1"/>
          <p:nvPr/>
        </p:nvSpPr>
        <p:spPr>
          <a:xfrm>
            <a:off x="457200" y="1571782"/>
            <a:ext cx="5867400" cy="954107"/>
          </a:xfrm>
          <a:prstGeom prst="rect">
            <a:avLst/>
          </a:prstGeom>
          <a:noFill/>
        </p:spPr>
        <p:txBody>
          <a:bodyPr wrap="square" rtlCol="0">
            <a:spAutoFit/>
          </a:bodyPr>
          <a:lstStyle/>
          <a:p>
            <a:r>
              <a:rPr lang="en-US" sz="2800" dirty="0" smtClean="0">
                <a:latin typeface="+mj-lt"/>
              </a:rPr>
              <a:t>Hebrew ~ </a:t>
            </a:r>
            <a:r>
              <a:rPr lang="en-US" sz="2800" b="1" i="1" dirty="0" err="1" smtClean="0">
                <a:solidFill>
                  <a:schemeClr val="bg1"/>
                </a:solidFill>
              </a:rPr>
              <a:t>we`elleh</a:t>
            </a:r>
            <a:r>
              <a:rPr lang="en-US" sz="2800" b="1" i="1" dirty="0" smtClean="0">
                <a:solidFill>
                  <a:schemeClr val="bg1"/>
                </a:solidFill>
              </a:rPr>
              <a:t> </a:t>
            </a:r>
            <a:r>
              <a:rPr lang="en-US" sz="2800" b="1" i="1" dirty="0" err="1" smtClean="0">
                <a:solidFill>
                  <a:schemeClr val="bg1"/>
                </a:solidFill>
              </a:rPr>
              <a:t>semot</a:t>
            </a:r>
            <a:r>
              <a:rPr lang="en-US" sz="2800" b="1" i="1" dirty="0" smtClean="0">
                <a:solidFill>
                  <a:schemeClr val="bg1"/>
                </a:solidFill>
              </a:rPr>
              <a:t> </a:t>
            </a:r>
            <a:r>
              <a:rPr lang="en-US" sz="2800" dirty="0" smtClean="0">
                <a:latin typeface="+mj-lt"/>
              </a:rPr>
              <a:t>– these are the names</a:t>
            </a:r>
            <a:endParaRPr lang="en-US" sz="2800"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from="(-#ppt_w/2)" to="(#ppt_x)" calcmode="lin" valueType="num">
                                      <p:cBhvr>
                                        <p:cTn id="15" dur="600" fill="hold">
                                          <p:stCondLst>
                                            <p:cond delay="0"/>
                                          </p:stCondLst>
                                        </p:cTn>
                                        <p:tgtEl>
                                          <p:spTgt spid="12"/>
                                        </p:tgtEl>
                                        <p:attrNameLst>
                                          <p:attrName>ppt_x</p:attrName>
                                        </p:attrNameLst>
                                      </p:cBhvr>
                                    </p:anim>
                                    <p:anim from="0" to="-1.0" calcmode="lin" valueType="num">
                                      <p:cBhvr>
                                        <p:cTn id="16" dur="200" decel="50000" autoRev="1" fill="hold">
                                          <p:stCondLst>
                                            <p:cond delay="600"/>
                                          </p:stCondLst>
                                        </p:cTn>
                                        <p:tgtEl>
                                          <p:spTgt spid="12"/>
                                        </p:tgtEl>
                                        <p:attrNameLst>
                                          <p:attrName>xshear</p:attrName>
                                        </p:attrNameLst>
                                      </p:cBhvr>
                                    </p:anim>
                                    <p:animScale>
                                      <p:cBhvr>
                                        <p:cTn id="17" dur="200" decel="100000" autoRev="1" fill="hold">
                                          <p:stCondLst>
                                            <p:cond delay="600"/>
                                          </p:stCondLst>
                                        </p:cTn>
                                        <p:tgtEl>
                                          <p:spTgt spid="12"/>
                                        </p:tgtEl>
                                      </p:cBhvr>
                                      <p:from x="100000" y="100000"/>
                                      <p:to x="80000" y="100000"/>
                                    </p:animScale>
                                    <p:anim by="(#ppt_h/3+#ppt_w*0.1)" calcmode="lin" valueType="num">
                                      <p:cBhvr additive="sum">
                                        <p:cTn id="18" dur="200" decel="100000" autoRev="1" fill="hold">
                                          <p:stCondLst>
                                            <p:cond delay="600"/>
                                          </p:stCondLst>
                                        </p:cTn>
                                        <p:tgtEl>
                                          <p:spTgt spid="12"/>
                                        </p:tgtEl>
                                        <p:attrNameLst>
                                          <p:attrName>ppt_x</p:attrName>
                                        </p:attrNameLst>
                                      </p:cBhvr>
                                    </p:anim>
                                  </p:childTnLst>
                                </p:cTn>
                              </p:par>
                              <p:par>
                                <p:cTn id="19" presetID="9" presetClass="emph" presetSubtype="0" grpId="2" nodeType="withEffect">
                                  <p:stCondLst>
                                    <p:cond delay="0"/>
                                  </p:stCondLst>
                                  <p:childTnLst>
                                    <p:set>
                                      <p:cBhvr rctx="PPT">
                                        <p:cTn id="20" dur="indefinite"/>
                                        <p:tgtEl>
                                          <p:spTgt spid="11"/>
                                        </p:tgtEl>
                                        <p:attrNameLst>
                                          <p:attrName>style.opacity</p:attrName>
                                        </p:attrNameLst>
                                      </p:cBhvr>
                                      <p:to>
                                        <p:strVal val="0.5"/>
                                      </p:to>
                                    </p:set>
                                    <p:animEffect filter="image" prLst="opacity: 0.5">
                                      <p:cBhvr rctx="IE">
                                        <p:cTn id="21" dur="indefinite"/>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xit" presetSubtype="0" fill="hold" grpId="1" nodeType="clickEffect">
                                  <p:stCondLst>
                                    <p:cond delay="0"/>
                                  </p:stCondLst>
                                  <p:childTnLst>
                                    <p:anim from="(ppt_x)" to="(ppt_x+1)" calcmode="lin" valueType="num">
                                      <p:cBhvr>
                                        <p:cTn id="25" dur="1000">
                                          <p:stCondLst>
                                            <p:cond delay="0"/>
                                          </p:stCondLst>
                                        </p:cTn>
                                        <p:tgtEl>
                                          <p:spTgt spid="11"/>
                                        </p:tgtEl>
                                        <p:attrNameLst>
                                          <p:attrName>ppt_x</p:attrName>
                                        </p:attrNameLst>
                                      </p:cBhvr>
                                    </p:anim>
                                    <p:anim from="0" to="-1.0" calcmode="lin" valueType="num">
                                      <p:cBhvr>
                                        <p:cTn id="26" dur="200" accel="50000">
                                          <p:stCondLst>
                                            <p:cond delay="0"/>
                                          </p:stCondLst>
                                        </p:cTn>
                                        <p:tgtEl>
                                          <p:spTgt spid="11"/>
                                        </p:tgtEl>
                                        <p:attrNameLst>
                                          <p:attrName>xshear</p:attrName>
                                        </p:attrNameLst>
                                      </p:cBhvr>
                                    </p:anim>
                                    <p:set>
                                      <p:cBhvr>
                                        <p:cTn id="27" dur="800">
                                          <p:stCondLst>
                                            <p:cond delay="200"/>
                                          </p:stCondLst>
                                        </p:cTn>
                                        <p:tgtEl>
                                          <p:spTgt spid="11"/>
                                        </p:tgtEl>
                                        <p:attrNameLst>
                                          <p:attrName>xshear</p:attrName>
                                        </p:attrNameLst>
                                      </p:cBhvr>
                                      <p:to>
                                        <p:strVal val="-1.0"/>
                                      </p:to>
                                    </p:set>
                                    <p:set>
                                      <p:cBhvr>
                                        <p:cTn id="28" dur="1" fill="hold">
                                          <p:stCondLst>
                                            <p:cond delay="999"/>
                                          </p:stCondLst>
                                        </p:cTn>
                                        <p:tgtEl>
                                          <p:spTgt spid="11"/>
                                        </p:tgtEl>
                                        <p:attrNameLst>
                                          <p:attrName>style.visibility</p:attrName>
                                        </p:attrNameLst>
                                      </p:cBhvr>
                                      <p:to>
                                        <p:strVal val="hidden"/>
                                      </p:to>
                                    </p:set>
                                  </p:childTnLst>
                                </p:cTn>
                              </p:par>
                              <p:par>
                                <p:cTn id="29" presetID="34" presetClass="exit" presetSubtype="0" fill="hold" grpId="1" nodeType="withEffect">
                                  <p:stCondLst>
                                    <p:cond delay="0"/>
                                  </p:stCondLst>
                                  <p:childTnLst>
                                    <p:anim from="(ppt_x)" to="(ppt_x+1)" calcmode="lin" valueType="num">
                                      <p:cBhvr>
                                        <p:cTn id="30" dur="1000">
                                          <p:stCondLst>
                                            <p:cond delay="0"/>
                                          </p:stCondLst>
                                        </p:cTn>
                                        <p:tgtEl>
                                          <p:spTgt spid="12"/>
                                        </p:tgtEl>
                                        <p:attrNameLst>
                                          <p:attrName>ppt_x</p:attrName>
                                        </p:attrNameLst>
                                      </p:cBhvr>
                                    </p:anim>
                                    <p:anim from="0" to="-1.0" calcmode="lin" valueType="num">
                                      <p:cBhvr>
                                        <p:cTn id="31" dur="200" accel="50000">
                                          <p:stCondLst>
                                            <p:cond delay="0"/>
                                          </p:stCondLst>
                                        </p:cTn>
                                        <p:tgtEl>
                                          <p:spTgt spid="12"/>
                                        </p:tgtEl>
                                        <p:attrNameLst>
                                          <p:attrName>xshear</p:attrName>
                                        </p:attrNameLst>
                                      </p:cBhvr>
                                    </p:anim>
                                    <p:set>
                                      <p:cBhvr>
                                        <p:cTn id="32" dur="800">
                                          <p:stCondLst>
                                            <p:cond delay="200"/>
                                          </p:stCondLst>
                                        </p:cTn>
                                        <p:tgtEl>
                                          <p:spTgt spid="12"/>
                                        </p:tgtEl>
                                        <p:attrNameLst>
                                          <p:attrName>xshear</p:attrName>
                                        </p:attrNameLst>
                                      </p:cBhvr>
                                      <p:to>
                                        <p:strVal val="-1.0"/>
                                      </p:to>
                                    </p:set>
                                    <p:set>
                                      <p:cBhvr>
                                        <p:cTn id="3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954107"/>
          </a:xfrm>
          <a:prstGeom prst="rect">
            <a:avLst/>
          </a:prstGeom>
          <a:noFill/>
        </p:spPr>
        <p:txBody>
          <a:bodyPr wrap="square" rtlCol="0">
            <a:spAutoFit/>
          </a:bodyPr>
          <a:lstStyle/>
          <a:p>
            <a:r>
              <a:rPr lang="en-US" sz="2800" dirty="0" smtClean="0">
                <a:latin typeface="+mj-lt"/>
              </a:rPr>
              <a:t>Almost 400 years between Genesis 50.26 and Exodus 1.1 </a:t>
            </a:r>
            <a:endParaRPr lang="en-US" sz="2800" dirty="0">
              <a:solidFill>
                <a:schemeClr val="bg1"/>
              </a:solidFill>
              <a:latin typeface="+mj-lt"/>
            </a:endParaRPr>
          </a:p>
        </p:txBody>
      </p:sp>
      <p:sp>
        <p:nvSpPr>
          <p:cNvPr id="5" name="TextBox 4"/>
          <p:cNvSpPr txBox="1"/>
          <p:nvPr/>
        </p:nvSpPr>
        <p:spPr>
          <a:xfrm>
            <a:off x="457200" y="1676400"/>
            <a:ext cx="5867400" cy="523220"/>
          </a:xfrm>
          <a:prstGeom prst="rect">
            <a:avLst/>
          </a:prstGeom>
          <a:noFill/>
        </p:spPr>
        <p:txBody>
          <a:bodyPr wrap="square" rtlCol="0">
            <a:spAutoFit/>
          </a:bodyPr>
          <a:lstStyle/>
          <a:p>
            <a:r>
              <a:rPr lang="en-US" sz="2800" dirty="0" smtClean="0">
                <a:latin typeface="Magneto" pitchFamily="82" charset="0"/>
              </a:rPr>
              <a:t>Types:</a:t>
            </a:r>
          </a:p>
        </p:txBody>
      </p:sp>
      <p:sp>
        <p:nvSpPr>
          <p:cNvPr id="6" name="TextBox 5"/>
          <p:cNvSpPr txBox="1"/>
          <p:nvPr/>
        </p:nvSpPr>
        <p:spPr>
          <a:xfrm>
            <a:off x="685800" y="2153355"/>
            <a:ext cx="5638800" cy="523220"/>
          </a:xfrm>
          <a:prstGeom prst="rect">
            <a:avLst/>
          </a:prstGeom>
          <a:noFill/>
        </p:spPr>
        <p:txBody>
          <a:bodyPr wrap="square" rtlCol="0">
            <a:spAutoFit/>
          </a:bodyPr>
          <a:lstStyle/>
          <a:p>
            <a:pPr>
              <a:buFont typeface="Arial" pitchFamily="34" charset="0"/>
              <a:buChar char="•"/>
            </a:pPr>
            <a:r>
              <a:rPr lang="en-US" sz="2800" dirty="0" smtClean="0">
                <a:latin typeface="Magneto" pitchFamily="82" charset="0"/>
              </a:rPr>
              <a:t> </a:t>
            </a:r>
            <a:r>
              <a:rPr lang="en-US" sz="2800" dirty="0" smtClean="0">
                <a:solidFill>
                  <a:schemeClr val="bg1"/>
                </a:solidFill>
                <a:latin typeface="Magneto" pitchFamily="82" charset="0"/>
              </a:rPr>
              <a:t>Egypt</a:t>
            </a:r>
            <a:r>
              <a:rPr lang="en-US" sz="2800" dirty="0" smtClean="0">
                <a:latin typeface="Magneto" pitchFamily="82" charset="0"/>
              </a:rPr>
              <a:t> = type of the world</a:t>
            </a:r>
          </a:p>
        </p:txBody>
      </p:sp>
      <p:sp>
        <p:nvSpPr>
          <p:cNvPr id="7" name="TextBox 6"/>
          <p:cNvSpPr txBox="1"/>
          <p:nvPr/>
        </p:nvSpPr>
        <p:spPr>
          <a:xfrm>
            <a:off x="685800" y="2600980"/>
            <a:ext cx="5638800" cy="954107"/>
          </a:xfrm>
          <a:prstGeom prst="rect">
            <a:avLst/>
          </a:prstGeom>
          <a:noFill/>
        </p:spPr>
        <p:txBody>
          <a:bodyPr wrap="square" rtlCol="0">
            <a:spAutoFit/>
          </a:bodyPr>
          <a:lstStyle/>
          <a:p>
            <a:pPr>
              <a:buFont typeface="Arial" pitchFamily="34" charset="0"/>
              <a:buChar char="•"/>
            </a:pPr>
            <a:r>
              <a:rPr lang="en-US" sz="2800" dirty="0" smtClean="0">
                <a:latin typeface="Magneto" pitchFamily="82" charset="0"/>
              </a:rPr>
              <a:t> </a:t>
            </a:r>
            <a:r>
              <a:rPr lang="en-US" sz="2800" dirty="0" err="1" smtClean="0">
                <a:solidFill>
                  <a:schemeClr val="bg1"/>
                </a:solidFill>
                <a:latin typeface="Magneto" pitchFamily="82" charset="0"/>
              </a:rPr>
              <a:t>Amalekites</a:t>
            </a:r>
            <a:r>
              <a:rPr lang="en-US" sz="2800" dirty="0" smtClean="0">
                <a:latin typeface="Magneto" pitchFamily="82" charset="0"/>
              </a:rPr>
              <a:t>= type of the flesh</a:t>
            </a:r>
          </a:p>
        </p:txBody>
      </p:sp>
      <p:sp>
        <p:nvSpPr>
          <p:cNvPr id="9" name="TextBox 8"/>
          <p:cNvSpPr txBox="1"/>
          <p:nvPr/>
        </p:nvSpPr>
        <p:spPr>
          <a:xfrm>
            <a:off x="685800" y="3465493"/>
            <a:ext cx="5638800" cy="954107"/>
          </a:xfrm>
          <a:prstGeom prst="rect">
            <a:avLst/>
          </a:prstGeom>
          <a:noFill/>
        </p:spPr>
        <p:txBody>
          <a:bodyPr wrap="square" rtlCol="0">
            <a:spAutoFit/>
          </a:bodyPr>
          <a:lstStyle/>
          <a:p>
            <a:pPr>
              <a:buFont typeface="Arial" pitchFamily="34" charset="0"/>
              <a:buChar char="•"/>
            </a:pPr>
            <a:r>
              <a:rPr lang="en-US" sz="2800" dirty="0" smtClean="0">
                <a:latin typeface="Magneto" pitchFamily="82" charset="0"/>
              </a:rPr>
              <a:t> </a:t>
            </a:r>
            <a:r>
              <a:rPr lang="en-US" sz="2800" dirty="0" smtClean="0">
                <a:solidFill>
                  <a:schemeClr val="bg1"/>
                </a:solidFill>
                <a:latin typeface="Magneto" pitchFamily="82" charset="0"/>
              </a:rPr>
              <a:t>Promised land</a:t>
            </a:r>
            <a:r>
              <a:rPr lang="en-US" sz="2800" dirty="0" smtClean="0">
                <a:latin typeface="Magneto" pitchFamily="82" charset="0"/>
              </a:rPr>
              <a:t>= type of the Abundant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par>
                                <p:cTn id="19" presetID="9" presetClass="emph" presetSubtype="0" grpId="2" nodeType="withEffect">
                                  <p:stCondLst>
                                    <p:cond delay="0"/>
                                  </p:stCondLst>
                                  <p:childTnLst>
                                    <p:set>
                                      <p:cBhvr rctx="PPT">
                                        <p:cTn id="20" dur="indefinite"/>
                                        <p:tgtEl>
                                          <p:spTgt spid="11"/>
                                        </p:tgtEl>
                                        <p:attrNameLst>
                                          <p:attrName>style.opacity</p:attrName>
                                        </p:attrNameLst>
                                      </p:cBhvr>
                                      <p:to>
                                        <p:strVal val="0.5"/>
                                      </p:to>
                                    </p:set>
                                    <p:animEffect filter="image" prLst="opacity: 0.5">
                                      <p:cBhvr rctx="IE">
                                        <p:cTn id="21" dur="indefinite"/>
                                        <p:tgtEl>
                                          <p:spTgt spid="11"/>
                                        </p:tgtEl>
                                      </p:cBhvr>
                                    </p:animEffect>
                                  </p:childTnLst>
                                </p:cTn>
                              </p:par>
                            </p:childTnLst>
                          </p:cTn>
                        </p:par>
                        <p:par>
                          <p:cTn id="22" fill="hold">
                            <p:stCondLst>
                              <p:cond delay="1000"/>
                            </p:stCondLst>
                            <p:childTnLst>
                              <p:par>
                                <p:cTn id="23" presetID="34"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from="(-#ppt_w/2)" to="(#ppt_x)" calcmode="lin" valueType="num">
                                      <p:cBhvr>
                                        <p:cTn id="33" dur="600" fill="hold">
                                          <p:stCondLst>
                                            <p:cond delay="0"/>
                                          </p:stCondLst>
                                        </p:cTn>
                                        <p:tgtEl>
                                          <p:spTgt spid="7"/>
                                        </p:tgtEl>
                                        <p:attrNameLst>
                                          <p:attrName>ppt_x</p:attrName>
                                        </p:attrNameLst>
                                      </p:cBhvr>
                                    </p:anim>
                                    <p:anim from="0" to="-1.0" calcmode="lin" valueType="num">
                                      <p:cBhvr>
                                        <p:cTn id="34" dur="200" decel="50000" autoRev="1" fill="hold">
                                          <p:stCondLst>
                                            <p:cond delay="600"/>
                                          </p:stCondLst>
                                        </p:cTn>
                                        <p:tgtEl>
                                          <p:spTgt spid="7"/>
                                        </p:tgtEl>
                                        <p:attrNameLst>
                                          <p:attrName>xshear</p:attrName>
                                        </p:attrNameLst>
                                      </p:cBhvr>
                                    </p:anim>
                                    <p:animScale>
                                      <p:cBhvr>
                                        <p:cTn id="35" dur="200" decel="100000" autoRev="1" fill="hold">
                                          <p:stCondLst>
                                            <p:cond delay="600"/>
                                          </p:stCondLst>
                                        </p:cTn>
                                        <p:tgtEl>
                                          <p:spTgt spid="7"/>
                                        </p:tgtEl>
                                      </p:cBhvr>
                                      <p:from x="100000" y="100000"/>
                                      <p:to x="80000" y="100000"/>
                                    </p:animScale>
                                    <p:anim by="(#ppt_h/3+#ppt_w*0.1)" calcmode="lin" valueType="num">
                                      <p:cBhvr additive="sum">
                                        <p:cTn id="36" dur="200" decel="100000" autoRev="1" fill="hold">
                                          <p:stCondLst>
                                            <p:cond delay="600"/>
                                          </p:stCondLst>
                                        </p:cTn>
                                        <p:tgtEl>
                                          <p:spTgt spid="7"/>
                                        </p:tgtEl>
                                        <p:attrNameLst>
                                          <p:attrName>ppt_x</p:attrName>
                                        </p:attrNameLst>
                                      </p:cBhvr>
                                    </p:anim>
                                  </p:childTnLst>
                                </p:cTn>
                              </p:par>
                              <p:par>
                                <p:cTn id="37" presetID="9" presetClass="emph" presetSubtype="0" grpId="1" nodeType="withEffect">
                                  <p:stCondLst>
                                    <p:cond delay="0"/>
                                  </p:stCondLst>
                                  <p:childTnLst>
                                    <p:set>
                                      <p:cBhvr rctx="PPT">
                                        <p:cTn id="38" dur="indefinite"/>
                                        <p:tgtEl>
                                          <p:spTgt spid="6"/>
                                        </p:tgtEl>
                                        <p:attrNameLst>
                                          <p:attrName>style.opacity</p:attrName>
                                        </p:attrNameLst>
                                      </p:cBhvr>
                                      <p:to>
                                        <p:strVal val="0.5"/>
                                      </p:to>
                                    </p:set>
                                    <p:animEffect filter="image" prLst="opacity: 0.5">
                                      <p:cBhvr rctx="IE">
                                        <p:cTn id="39" dur="indefinite"/>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from="(-#ppt_w/2)" to="(#ppt_x)" calcmode="lin" valueType="num">
                                      <p:cBhvr>
                                        <p:cTn id="44" dur="600" fill="hold">
                                          <p:stCondLst>
                                            <p:cond delay="0"/>
                                          </p:stCondLst>
                                        </p:cTn>
                                        <p:tgtEl>
                                          <p:spTgt spid="9"/>
                                        </p:tgtEl>
                                        <p:attrNameLst>
                                          <p:attrName>ppt_x</p:attrName>
                                        </p:attrNameLst>
                                      </p:cBhvr>
                                    </p:anim>
                                    <p:anim from="0" to="-1.0" calcmode="lin" valueType="num">
                                      <p:cBhvr>
                                        <p:cTn id="45" dur="200" decel="50000" autoRev="1" fill="hold">
                                          <p:stCondLst>
                                            <p:cond delay="600"/>
                                          </p:stCondLst>
                                        </p:cTn>
                                        <p:tgtEl>
                                          <p:spTgt spid="9"/>
                                        </p:tgtEl>
                                        <p:attrNameLst>
                                          <p:attrName>xshear</p:attrName>
                                        </p:attrNameLst>
                                      </p:cBhvr>
                                    </p:anim>
                                    <p:animScale>
                                      <p:cBhvr>
                                        <p:cTn id="46" dur="200" decel="100000" autoRev="1" fill="hold">
                                          <p:stCondLst>
                                            <p:cond delay="600"/>
                                          </p:stCondLst>
                                        </p:cTn>
                                        <p:tgtEl>
                                          <p:spTgt spid="9"/>
                                        </p:tgtEl>
                                      </p:cBhvr>
                                      <p:from x="100000" y="100000"/>
                                      <p:to x="80000" y="100000"/>
                                    </p:animScale>
                                    <p:anim by="(#ppt_h/3+#ppt_w*0.1)" calcmode="lin" valueType="num">
                                      <p:cBhvr additive="sum">
                                        <p:cTn id="47" dur="200" decel="100000" autoRev="1" fill="hold">
                                          <p:stCondLst>
                                            <p:cond delay="600"/>
                                          </p:stCondLst>
                                        </p:cTn>
                                        <p:tgtEl>
                                          <p:spTgt spid="9"/>
                                        </p:tgtEl>
                                        <p:attrNameLst>
                                          <p:attrName>ppt_x</p:attrName>
                                        </p:attrNameLst>
                                      </p:cBhvr>
                                    </p:anim>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5"/>
                                      </p:to>
                                    </p:set>
                                    <p:animEffect filter="image" prLst="opacity: 0.5">
                                      <p:cBhvr rctx="IE">
                                        <p:cTn id="50" dur="indefinite"/>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4" presetClass="exit" presetSubtype="0" fill="hold" grpId="1" nodeType="clickEffect">
                                  <p:stCondLst>
                                    <p:cond delay="0"/>
                                  </p:stCondLst>
                                  <p:childTnLst>
                                    <p:anim from="(ppt_x)" to="(ppt_x+1)" calcmode="lin" valueType="num">
                                      <p:cBhvr>
                                        <p:cTn id="54" dur="1000">
                                          <p:stCondLst>
                                            <p:cond delay="0"/>
                                          </p:stCondLst>
                                        </p:cTn>
                                        <p:tgtEl>
                                          <p:spTgt spid="11"/>
                                        </p:tgtEl>
                                        <p:attrNameLst>
                                          <p:attrName>ppt_x</p:attrName>
                                        </p:attrNameLst>
                                      </p:cBhvr>
                                    </p:anim>
                                    <p:anim from="0" to="-1.0" calcmode="lin" valueType="num">
                                      <p:cBhvr>
                                        <p:cTn id="55" dur="200" accel="50000">
                                          <p:stCondLst>
                                            <p:cond delay="0"/>
                                          </p:stCondLst>
                                        </p:cTn>
                                        <p:tgtEl>
                                          <p:spTgt spid="11"/>
                                        </p:tgtEl>
                                        <p:attrNameLst>
                                          <p:attrName>xshear</p:attrName>
                                        </p:attrNameLst>
                                      </p:cBhvr>
                                    </p:anim>
                                    <p:set>
                                      <p:cBhvr>
                                        <p:cTn id="56" dur="800">
                                          <p:stCondLst>
                                            <p:cond delay="200"/>
                                          </p:stCondLst>
                                        </p:cTn>
                                        <p:tgtEl>
                                          <p:spTgt spid="11"/>
                                        </p:tgtEl>
                                        <p:attrNameLst>
                                          <p:attrName>xshear</p:attrName>
                                        </p:attrNameLst>
                                      </p:cBhvr>
                                      <p:to>
                                        <p:strVal val="-1.0"/>
                                      </p:to>
                                    </p:set>
                                    <p:set>
                                      <p:cBhvr>
                                        <p:cTn id="57" dur="1" fill="hold">
                                          <p:stCondLst>
                                            <p:cond delay="999"/>
                                          </p:stCondLst>
                                        </p:cTn>
                                        <p:tgtEl>
                                          <p:spTgt spid="11"/>
                                        </p:tgtEl>
                                        <p:attrNameLst>
                                          <p:attrName>style.visibility</p:attrName>
                                        </p:attrNameLst>
                                      </p:cBhvr>
                                      <p:to>
                                        <p:strVal val="hidden"/>
                                      </p:to>
                                    </p:set>
                                  </p:childTnLst>
                                </p:cTn>
                              </p:par>
                              <p:par>
                                <p:cTn id="58" presetID="34" presetClass="exit" presetSubtype="0" fill="hold" grpId="1" nodeType="withEffect">
                                  <p:stCondLst>
                                    <p:cond delay="0"/>
                                  </p:stCondLst>
                                  <p:childTnLst>
                                    <p:anim from="(ppt_x)" to="(ppt_x+1)" calcmode="lin" valueType="num">
                                      <p:cBhvr>
                                        <p:cTn id="59" dur="1000">
                                          <p:stCondLst>
                                            <p:cond delay="0"/>
                                          </p:stCondLst>
                                        </p:cTn>
                                        <p:tgtEl>
                                          <p:spTgt spid="5"/>
                                        </p:tgtEl>
                                        <p:attrNameLst>
                                          <p:attrName>ppt_x</p:attrName>
                                        </p:attrNameLst>
                                      </p:cBhvr>
                                    </p:anim>
                                    <p:anim from="0" to="-1.0" calcmode="lin" valueType="num">
                                      <p:cBhvr>
                                        <p:cTn id="60" dur="200" accel="50000">
                                          <p:stCondLst>
                                            <p:cond delay="0"/>
                                          </p:stCondLst>
                                        </p:cTn>
                                        <p:tgtEl>
                                          <p:spTgt spid="5"/>
                                        </p:tgtEl>
                                        <p:attrNameLst>
                                          <p:attrName>xshear</p:attrName>
                                        </p:attrNameLst>
                                      </p:cBhvr>
                                    </p:anim>
                                    <p:set>
                                      <p:cBhvr>
                                        <p:cTn id="61" dur="800">
                                          <p:stCondLst>
                                            <p:cond delay="200"/>
                                          </p:stCondLst>
                                        </p:cTn>
                                        <p:tgtEl>
                                          <p:spTgt spid="5"/>
                                        </p:tgtEl>
                                        <p:attrNameLst>
                                          <p:attrName>xshear</p:attrName>
                                        </p:attrNameLst>
                                      </p:cBhvr>
                                      <p:to>
                                        <p:strVal val="-1.0"/>
                                      </p:to>
                                    </p:set>
                                    <p:set>
                                      <p:cBhvr>
                                        <p:cTn id="62" dur="1" fill="hold">
                                          <p:stCondLst>
                                            <p:cond delay="999"/>
                                          </p:stCondLst>
                                        </p:cTn>
                                        <p:tgtEl>
                                          <p:spTgt spid="5"/>
                                        </p:tgtEl>
                                        <p:attrNameLst>
                                          <p:attrName>style.visibility</p:attrName>
                                        </p:attrNameLst>
                                      </p:cBhvr>
                                      <p:to>
                                        <p:strVal val="hidden"/>
                                      </p:to>
                                    </p:set>
                                  </p:childTnLst>
                                </p:cTn>
                              </p:par>
                              <p:par>
                                <p:cTn id="63" presetID="34" presetClass="exit" presetSubtype="0" fill="hold" grpId="2" nodeType="withEffect">
                                  <p:stCondLst>
                                    <p:cond delay="0"/>
                                  </p:stCondLst>
                                  <p:childTnLst>
                                    <p:anim from="(ppt_x)" to="(ppt_x+1)" calcmode="lin" valueType="num">
                                      <p:cBhvr>
                                        <p:cTn id="64" dur="1000">
                                          <p:stCondLst>
                                            <p:cond delay="0"/>
                                          </p:stCondLst>
                                        </p:cTn>
                                        <p:tgtEl>
                                          <p:spTgt spid="6"/>
                                        </p:tgtEl>
                                        <p:attrNameLst>
                                          <p:attrName>ppt_x</p:attrName>
                                        </p:attrNameLst>
                                      </p:cBhvr>
                                    </p:anim>
                                    <p:anim from="0" to="-1.0" calcmode="lin" valueType="num">
                                      <p:cBhvr>
                                        <p:cTn id="65" dur="200" accel="50000">
                                          <p:stCondLst>
                                            <p:cond delay="0"/>
                                          </p:stCondLst>
                                        </p:cTn>
                                        <p:tgtEl>
                                          <p:spTgt spid="6"/>
                                        </p:tgtEl>
                                        <p:attrNameLst>
                                          <p:attrName>xshear</p:attrName>
                                        </p:attrNameLst>
                                      </p:cBhvr>
                                    </p:anim>
                                    <p:set>
                                      <p:cBhvr>
                                        <p:cTn id="66" dur="800">
                                          <p:stCondLst>
                                            <p:cond delay="200"/>
                                          </p:stCondLst>
                                        </p:cTn>
                                        <p:tgtEl>
                                          <p:spTgt spid="6"/>
                                        </p:tgtEl>
                                        <p:attrNameLst>
                                          <p:attrName>xshear</p:attrName>
                                        </p:attrNameLst>
                                      </p:cBhvr>
                                      <p:to>
                                        <p:strVal val="-1.0"/>
                                      </p:to>
                                    </p:set>
                                    <p:set>
                                      <p:cBhvr>
                                        <p:cTn id="67" dur="1" fill="hold">
                                          <p:stCondLst>
                                            <p:cond delay="999"/>
                                          </p:stCondLst>
                                        </p:cTn>
                                        <p:tgtEl>
                                          <p:spTgt spid="6"/>
                                        </p:tgtEl>
                                        <p:attrNameLst>
                                          <p:attrName>style.visibility</p:attrName>
                                        </p:attrNameLst>
                                      </p:cBhvr>
                                      <p:to>
                                        <p:strVal val="hidden"/>
                                      </p:to>
                                    </p:set>
                                  </p:childTnLst>
                                </p:cTn>
                              </p:par>
                              <p:par>
                                <p:cTn id="68" presetID="34" presetClass="exit" presetSubtype="0" fill="hold" grpId="2" nodeType="withEffect">
                                  <p:stCondLst>
                                    <p:cond delay="0"/>
                                  </p:stCondLst>
                                  <p:childTnLst>
                                    <p:anim from="(ppt_x)" to="(ppt_x+1)" calcmode="lin" valueType="num">
                                      <p:cBhvr>
                                        <p:cTn id="69" dur="1000">
                                          <p:stCondLst>
                                            <p:cond delay="0"/>
                                          </p:stCondLst>
                                        </p:cTn>
                                        <p:tgtEl>
                                          <p:spTgt spid="7"/>
                                        </p:tgtEl>
                                        <p:attrNameLst>
                                          <p:attrName>ppt_x</p:attrName>
                                        </p:attrNameLst>
                                      </p:cBhvr>
                                    </p:anim>
                                    <p:anim from="0" to="-1.0" calcmode="lin" valueType="num">
                                      <p:cBhvr>
                                        <p:cTn id="70" dur="200" accel="50000">
                                          <p:stCondLst>
                                            <p:cond delay="0"/>
                                          </p:stCondLst>
                                        </p:cTn>
                                        <p:tgtEl>
                                          <p:spTgt spid="7"/>
                                        </p:tgtEl>
                                        <p:attrNameLst>
                                          <p:attrName>xshear</p:attrName>
                                        </p:attrNameLst>
                                      </p:cBhvr>
                                    </p:anim>
                                    <p:set>
                                      <p:cBhvr>
                                        <p:cTn id="71" dur="800">
                                          <p:stCondLst>
                                            <p:cond delay="200"/>
                                          </p:stCondLst>
                                        </p:cTn>
                                        <p:tgtEl>
                                          <p:spTgt spid="7"/>
                                        </p:tgtEl>
                                        <p:attrNameLst>
                                          <p:attrName>xshear</p:attrName>
                                        </p:attrNameLst>
                                      </p:cBhvr>
                                      <p:to>
                                        <p:strVal val="-1.0"/>
                                      </p:to>
                                    </p:set>
                                    <p:set>
                                      <p:cBhvr>
                                        <p:cTn id="72" dur="1" fill="hold">
                                          <p:stCondLst>
                                            <p:cond delay="999"/>
                                          </p:stCondLst>
                                        </p:cTn>
                                        <p:tgtEl>
                                          <p:spTgt spid="7"/>
                                        </p:tgtEl>
                                        <p:attrNameLst>
                                          <p:attrName>style.visibility</p:attrName>
                                        </p:attrNameLst>
                                      </p:cBhvr>
                                      <p:to>
                                        <p:strVal val="hidden"/>
                                      </p:to>
                                    </p:set>
                                  </p:childTnLst>
                                </p:cTn>
                              </p:par>
                              <p:par>
                                <p:cTn id="73" presetID="34" presetClass="exit" presetSubtype="0" fill="hold" grpId="1" nodeType="withEffect">
                                  <p:stCondLst>
                                    <p:cond delay="0"/>
                                  </p:stCondLst>
                                  <p:childTnLst>
                                    <p:anim from="(ppt_x)" to="(ppt_x+1)" calcmode="lin" valueType="num">
                                      <p:cBhvr>
                                        <p:cTn id="74" dur="1000">
                                          <p:stCondLst>
                                            <p:cond delay="0"/>
                                          </p:stCondLst>
                                        </p:cTn>
                                        <p:tgtEl>
                                          <p:spTgt spid="9"/>
                                        </p:tgtEl>
                                        <p:attrNameLst>
                                          <p:attrName>ppt_x</p:attrName>
                                        </p:attrNameLst>
                                      </p:cBhvr>
                                    </p:anim>
                                    <p:anim from="0" to="-1.0" calcmode="lin" valueType="num">
                                      <p:cBhvr>
                                        <p:cTn id="75" dur="200" accel="50000">
                                          <p:stCondLst>
                                            <p:cond delay="0"/>
                                          </p:stCondLst>
                                        </p:cTn>
                                        <p:tgtEl>
                                          <p:spTgt spid="9"/>
                                        </p:tgtEl>
                                        <p:attrNameLst>
                                          <p:attrName>xshear</p:attrName>
                                        </p:attrNameLst>
                                      </p:cBhvr>
                                    </p:anim>
                                    <p:set>
                                      <p:cBhvr>
                                        <p:cTn id="76" dur="800">
                                          <p:stCondLst>
                                            <p:cond delay="200"/>
                                          </p:stCondLst>
                                        </p:cTn>
                                        <p:tgtEl>
                                          <p:spTgt spid="9"/>
                                        </p:tgtEl>
                                        <p:attrNameLst>
                                          <p:attrName>xshear</p:attrName>
                                        </p:attrNameLst>
                                      </p:cBhvr>
                                      <p:to>
                                        <p:strVal val="-1.0"/>
                                      </p:to>
                                    </p:set>
                                    <p:set>
                                      <p:cBhvr>
                                        <p:cTn id="7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5" grpId="0"/>
      <p:bldP spid="5" grpId="1"/>
      <p:bldP spid="6" grpId="0"/>
      <p:bldP spid="6" grpId="1"/>
      <p:bldP spid="6" grpId="2"/>
      <p:bldP spid="7" grpId="0"/>
      <p:bldP spid="7" grpId="1"/>
      <p:bldP spid="7" grpId="2"/>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3539430"/>
          </a:xfrm>
          <a:prstGeom prst="rect">
            <a:avLst/>
          </a:prstGeom>
          <a:noFill/>
        </p:spPr>
        <p:txBody>
          <a:bodyPr wrap="square" rtlCol="0">
            <a:spAutoFit/>
          </a:bodyPr>
          <a:lstStyle/>
          <a:p>
            <a:r>
              <a:rPr lang="en-US" sz="2800" dirty="0" smtClean="0">
                <a:latin typeface="+mj-lt"/>
              </a:rPr>
              <a:t>Have you come to the Red Sea place in your life</a:t>
            </a:r>
          </a:p>
          <a:p>
            <a:r>
              <a:rPr lang="en-US" sz="2800" dirty="0" smtClean="0">
                <a:latin typeface="+mj-lt"/>
              </a:rPr>
              <a:t>Where in spite of all you can do,</a:t>
            </a:r>
          </a:p>
          <a:p>
            <a:r>
              <a:rPr lang="en-US" sz="2800" dirty="0" smtClean="0">
                <a:latin typeface="+mj-lt"/>
              </a:rPr>
              <a:t>There is no way out.</a:t>
            </a:r>
          </a:p>
          <a:p>
            <a:r>
              <a:rPr lang="en-US" sz="2800" dirty="0" smtClean="0">
                <a:latin typeface="+mj-lt"/>
              </a:rPr>
              <a:t>There is no way back.</a:t>
            </a:r>
          </a:p>
          <a:p>
            <a:r>
              <a:rPr lang="en-US" sz="2800" dirty="0" smtClean="0">
                <a:latin typeface="+mj-lt"/>
              </a:rPr>
              <a:t>There is no other way but through? </a:t>
            </a:r>
            <a:endParaRPr lang="en-US" sz="2800" dirty="0">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Annie Johnston Flint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1000">
                                          <p:stCondLst>
                                            <p:cond delay="0"/>
                                          </p:stCondLst>
                                        </p:cTn>
                                        <p:tgtEl>
                                          <p:spTgt spid="11"/>
                                        </p:tgtEl>
                                        <p:attrNameLst>
                                          <p:attrName>ppt_x</p:attrName>
                                        </p:attrNameLst>
                                      </p:cBhvr>
                                    </p:anim>
                                    <p:anim from="0" to="-1.0" calcmode="lin" valueType="num">
                                      <p:cBhvr>
                                        <p:cTn id="22" dur="200" accel="50000">
                                          <p:stCondLst>
                                            <p:cond delay="0"/>
                                          </p:stCondLst>
                                        </p:cTn>
                                        <p:tgtEl>
                                          <p:spTgt spid="11"/>
                                        </p:tgtEl>
                                        <p:attrNameLst>
                                          <p:attrName>xshear</p:attrName>
                                        </p:attrNameLst>
                                      </p:cBhvr>
                                    </p:anim>
                                    <p:set>
                                      <p:cBhvr>
                                        <p:cTn id="23" dur="800">
                                          <p:stCondLst>
                                            <p:cond delay="200"/>
                                          </p:stCondLst>
                                        </p:cTn>
                                        <p:tgtEl>
                                          <p:spTgt spid="11"/>
                                        </p:tgtEl>
                                        <p:attrNameLst>
                                          <p:attrName>xshear</p:attrName>
                                        </p:attrNameLst>
                                      </p:cBhvr>
                                      <p:to>
                                        <p:strVal val="-1.0"/>
                                      </p:to>
                                    </p:set>
                                    <p:set>
                                      <p:cBhvr>
                                        <p:cTn id="24" dur="1" fill="hold">
                                          <p:stCondLst>
                                            <p:cond delay="999"/>
                                          </p:stCondLst>
                                        </p:cTn>
                                        <p:tgtEl>
                                          <p:spTgt spid="11"/>
                                        </p:tgtEl>
                                        <p:attrNameLst>
                                          <p:attrName>style.visibility</p:attrName>
                                        </p:attrNameLst>
                                      </p:cBhvr>
                                      <p:to>
                                        <p:strVal val="hidden"/>
                                      </p:to>
                                    </p:set>
                                  </p:childTnLst>
                                </p:cTn>
                              </p:par>
                              <p:par>
                                <p:cTn id="25" presetID="41" presetClass="exit" presetSubtype="0" fill="hold" grpId="1" nodeType="withEffect">
                                  <p:stCondLst>
                                    <p:cond delay="0"/>
                                  </p:stCondLst>
                                  <p:iterate type="lt">
                                    <p:tmPct val="10000"/>
                                  </p:iterate>
                                  <p:childTnLst>
                                    <p:anim calcmode="lin" valueType="num">
                                      <p:cBhvr>
                                        <p:cTn id="26"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10"/>
                                        </p:tgtEl>
                                        <p:attrNameLst>
                                          <p:attrName>ppt_y</p:attrName>
                                        </p:attrNameLst>
                                      </p:cBhvr>
                                      <p:tavLst>
                                        <p:tav tm="0">
                                          <p:val>
                                            <p:strVal val="ppt_y"/>
                                          </p:val>
                                        </p:tav>
                                        <p:tav tm="100000">
                                          <p:val>
                                            <p:strVal val="ppt_y"/>
                                          </p:val>
                                        </p:tav>
                                      </p:tavLst>
                                    </p:anim>
                                    <p:anim calcmode="lin" valueType="num">
                                      <p:cBhvr>
                                        <p:cTn id="28"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3539430"/>
          </a:xfrm>
          <a:prstGeom prst="rect">
            <a:avLst/>
          </a:prstGeom>
          <a:noFill/>
        </p:spPr>
        <p:txBody>
          <a:bodyPr wrap="square" rtlCol="0">
            <a:spAutoFit/>
          </a:bodyPr>
          <a:lstStyle/>
          <a:p>
            <a:r>
              <a:rPr lang="en-US" sz="2800" b="1" dirty="0" smtClean="0">
                <a:solidFill>
                  <a:schemeClr val="bg1"/>
                </a:solidFill>
                <a:latin typeface="+mj-lt"/>
              </a:rPr>
              <a:t>But concerning the dead, that they rise, have you not read in the book of Moses, in the burning bush passage, how God spoke to him, saying, "I am the God of Abraham, the God of Isaac, and the God of Jacob" ?</a:t>
            </a:r>
            <a:endParaRPr lang="en-US" sz="2800" b="1" dirty="0">
              <a:solidFill>
                <a:schemeClr val="bg1"/>
              </a:solidFill>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Mark 12.26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1000">
                                          <p:stCondLst>
                                            <p:cond delay="0"/>
                                          </p:stCondLst>
                                        </p:cTn>
                                        <p:tgtEl>
                                          <p:spTgt spid="11"/>
                                        </p:tgtEl>
                                        <p:attrNameLst>
                                          <p:attrName>ppt_x</p:attrName>
                                        </p:attrNameLst>
                                      </p:cBhvr>
                                    </p:anim>
                                    <p:anim from="0" to="-1.0" calcmode="lin" valueType="num">
                                      <p:cBhvr>
                                        <p:cTn id="22" dur="200" accel="50000">
                                          <p:stCondLst>
                                            <p:cond delay="0"/>
                                          </p:stCondLst>
                                        </p:cTn>
                                        <p:tgtEl>
                                          <p:spTgt spid="11"/>
                                        </p:tgtEl>
                                        <p:attrNameLst>
                                          <p:attrName>xshear</p:attrName>
                                        </p:attrNameLst>
                                      </p:cBhvr>
                                    </p:anim>
                                    <p:set>
                                      <p:cBhvr>
                                        <p:cTn id="23" dur="800">
                                          <p:stCondLst>
                                            <p:cond delay="200"/>
                                          </p:stCondLst>
                                        </p:cTn>
                                        <p:tgtEl>
                                          <p:spTgt spid="11"/>
                                        </p:tgtEl>
                                        <p:attrNameLst>
                                          <p:attrName>xshear</p:attrName>
                                        </p:attrNameLst>
                                      </p:cBhvr>
                                      <p:to>
                                        <p:strVal val="-1.0"/>
                                      </p:to>
                                    </p:set>
                                    <p:set>
                                      <p:cBhvr>
                                        <p:cTn id="24" dur="1" fill="hold">
                                          <p:stCondLst>
                                            <p:cond delay="999"/>
                                          </p:stCondLst>
                                        </p:cTn>
                                        <p:tgtEl>
                                          <p:spTgt spid="11"/>
                                        </p:tgtEl>
                                        <p:attrNameLst>
                                          <p:attrName>style.visibility</p:attrName>
                                        </p:attrNameLst>
                                      </p:cBhvr>
                                      <p:to>
                                        <p:strVal val="hidden"/>
                                      </p:to>
                                    </p:set>
                                  </p:childTnLst>
                                </p:cTn>
                              </p:par>
                              <p:par>
                                <p:cTn id="25" presetID="41" presetClass="exit" presetSubtype="0" fill="hold" grpId="1" nodeType="withEffect">
                                  <p:stCondLst>
                                    <p:cond delay="0"/>
                                  </p:stCondLst>
                                  <p:iterate type="lt">
                                    <p:tmPct val="10000"/>
                                  </p:iterate>
                                  <p:childTnLst>
                                    <p:anim calcmode="lin" valueType="num">
                                      <p:cBhvr>
                                        <p:cTn id="26"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10"/>
                                        </p:tgtEl>
                                        <p:attrNameLst>
                                          <p:attrName>ppt_y</p:attrName>
                                        </p:attrNameLst>
                                      </p:cBhvr>
                                      <p:tavLst>
                                        <p:tav tm="0">
                                          <p:val>
                                            <p:strVal val="ppt_y"/>
                                          </p:val>
                                        </p:tav>
                                        <p:tav tm="100000">
                                          <p:val>
                                            <p:strVal val="ppt_y"/>
                                          </p:val>
                                        </p:tav>
                                      </p:tavLst>
                                    </p:anim>
                                    <p:anim calcmode="lin" valueType="num">
                                      <p:cBhvr>
                                        <p:cTn id="28"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954107"/>
          </a:xfrm>
          <a:prstGeom prst="rect">
            <a:avLst/>
          </a:prstGeom>
          <a:noFill/>
        </p:spPr>
        <p:txBody>
          <a:bodyPr wrap="square" rtlCol="0">
            <a:spAutoFit/>
          </a:bodyPr>
          <a:lstStyle/>
          <a:p>
            <a:r>
              <a:rPr lang="en-US" sz="2800" dirty="0" err="1" smtClean="0">
                <a:latin typeface="+mj-lt"/>
              </a:rPr>
              <a:t>Hyksos</a:t>
            </a:r>
            <a:r>
              <a:rPr lang="en-US" sz="2800" dirty="0" smtClean="0">
                <a:latin typeface="+mj-lt"/>
              </a:rPr>
              <a:t> (</a:t>
            </a:r>
            <a:r>
              <a:rPr lang="en-US" sz="2800" i="1" dirty="0" smtClean="0">
                <a:latin typeface="+mj-lt"/>
              </a:rPr>
              <a:t>shepherd kings</a:t>
            </a:r>
            <a:r>
              <a:rPr lang="en-US" sz="2800" dirty="0" smtClean="0">
                <a:latin typeface="+mj-lt"/>
              </a:rPr>
              <a:t>) 1684 – 1567 BC ~ Semitic</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xit" presetSubtype="0" fill="hold" grpId="1" nodeType="clickEffect">
                                  <p:stCondLst>
                                    <p:cond delay="0"/>
                                  </p:stCondLst>
                                  <p:childTnLst>
                                    <p:anim from="(ppt_x)" to="(ppt_x+1)" calcmode="lin" valueType="num">
                                      <p:cBhvr>
                                        <p:cTn id="14" dur="1000">
                                          <p:stCondLst>
                                            <p:cond delay="0"/>
                                          </p:stCondLst>
                                        </p:cTn>
                                        <p:tgtEl>
                                          <p:spTgt spid="11"/>
                                        </p:tgtEl>
                                        <p:attrNameLst>
                                          <p:attrName>ppt_x</p:attrName>
                                        </p:attrNameLst>
                                      </p:cBhvr>
                                    </p:anim>
                                    <p:anim from="0" to="-1.0" calcmode="lin" valueType="num">
                                      <p:cBhvr>
                                        <p:cTn id="15" dur="200" accel="50000">
                                          <p:stCondLst>
                                            <p:cond delay="0"/>
                                          </p:stCondLst>
                                        </p:cTn>
                                        <p:tgtEl>
                                          <p:spTgt spid="11"/>
                                        </p:tgtEl>
                                        <p:attrNameLst>
                                          <p:attrName>xshear</p:attrName>
                                        </p:attrNameLst>
                                      </p:cBhvr>
                                    </p:anim>
                                    <p:set>
                                      <p:cBhvr>
                                        <p:cTn id="16" dur="800">
                                          <p:stCondLst>
                                            <p:cond delay="200"/>
                                          </p:stCondLst>
                                        </p:cTn>
                                        <p:tgtEl>
                                          <p:spTgt spid="11"/>
                                        </p:tgtEl>
                                        <p:attrNameLst>
                                          <p:attrName>xshear</p:attrName>
                                        </p:attrNameLst>
                                      </p:cBhvr>
                                      <p:to>
                                        <p:strVal val="-1.0"/>
                                      </p:to>
                                    </p:set>
                                    <p:set>
                                      <p:cBhvr>
                                        <p:cTn id="1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523220"/>
          </a:xfrm>
          <a:prstGeom prst="rect">
            <a:avLst/>
          </a:prstGeom>
          <a:noFill/>
        </p:spPr>
        <p:txBody>
          <a:bodyPr wrap="square" rtlCol="0">
            <a:spAutoFit/>
          </a:bodyPr>
          <a:lstStyle/>
          <a:p>
            <a:r>
              <a:rPr lang="en-US" sz="2800" dirty="0" smtClean="0">
                <a:latin typeface="+mj-lt"/>
              </a:rPr>
              <a:t>c. 1290 BC ~ Ramses I</a:t>
            </a:r>
            <a:endParaRPr lang="en-US" sz="2800" dirty="0">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Pharaoh of the Exodus</a:t>
            </a:r>
          </a:p>
        </p:txBody>
      </p:sp>
      <p:sp>
        <p:nvSpPr>
          <p:cNvPr id="5" name="TextBox 4"/>
          <p:cNvSpPr txBox="1"/>
          <p:nvPr/>
        </p:nvSpPr>
        <p:spPr>
          <a:xfrm>
            <a:off x="457200" y="1153180"/>
            <a:ext cx="5867400" cy="523220"/>
          </a:xfrm>
          <a:prstGeom prst="rect">
            <a:avLst/>
          </a:prstGeom>
          <a:noFill/>
        </p:spPr>
        <p:txBody>
          <a:bodyPr wrap="square" rtlCol="0">
            <a:spAutoFit/>
          </a:bodyPr>
          <a:lstStyle/>
          <a:p>
            <a:r>
              <a:rPr lang="en-US" sz="2800" dirty="0" smtClean="0">
                <a:latin typeface="+mj-lt"/>
              </a:rPr>
              <a:t>c. 1445 BC ~ </a:t>
            </a:r>
            <a:r>
              <a:rPr lang="en-US" sz="2800" dirty="0" err="1" smtClean="0">
                <a:latin typeface="+mj-lt"/>
              </a:rPr>
              <a:t>Amenhotep</a:t>
            </a:r>
            <a:r>
              <a:rPr lang="en-US" sz="2800" dirty="0" smtClean="0">
                <a:latin typeface="+mj-lt"/>
              </a:rPr>
              <a:t> II</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par>
                                <p:cTn id="26" presetID="9" presetClass="emph" presetSubtype="0" grpId="2" nodeType="withEffect">
                                  <p:stCondLst>
                                    <p:cond delay="0"/>
                                  </p:stCondLst>
                                  <p:childTnLst>
                                    <p:set>
                                      <p:cBhvr rctx="PPT">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xit" presetSubtype="0" fill="hold" grpId="1" nodeType="clickEffect">
                                  <p:stCondLst>
                                    <p:cond delay="0"/>
                                  </p:stCondLst>
                                  <p:childTnLst>
                                    <p:anim from="(ppt_x)" to="(ppt_x+1)" calcmode="lin" valueType="num">
                                      <p:cBhvr>
                                        <p:cTn id="32" dur="1000">
                                          <p:stCondLst>
                                            <p:cond delay="0"/>
                                          </p:stCondLst>
                                        </p:cTn>
                                        <p:tgtEl>
                                          <p:spTgt spid="11"/>
                                        </p:tgtEl>
                                        <p:attrNameLst>
                                          <p:attrName>ppt_x</p:attrName>
                                        </p:attrNameLst>
                                      </p:cBhvr>
                                    </p:anim>
                                    <p:anim from="0" to="-1.0" calcmode="lin" valueType="num">
                                      <p:cBhvr>
                                        <p:cTn id="33" dur="200" accel="50000">
                                          <p:stCondLst>
                                            <p:cond delay="0"/>
                                          </p:stCondLst>
                                        </p:cTn>
                                        <p:tgtEl>
                                          <p:spTgt spid="11"/>
                                        </p:tgtEl>
                                        <p:attrNameLst>
                                          <p:attrName>xshear</p:attrName>
                                        </p:attrNameLst>
                                      </p:cBhvr>
                                    </p:anim>
                                    <p:set>
                                      <p:cBhvr>
                                        <p:cTn id="34" dur="800">
                                          <p:stCondLst>
                                            <p:cond delay="200"/>
                                          </p:stCondLst>
                                        </p:cTn>
                                        <p:tgtEl>
                                          <p:spTgt spid="11"/>
                                        </p:tgtEl>
                                        <p:attrNameLst>
                                          <p:attrName>xshear</p:attrName>
                                        </p:attrNameLst>
                                      </p:cBhvr>
                                      <p:to>
                                        <p:strVal val="-1.0"/>
                                      </p:to>
                                    </p:set>
                                    <p:set>
                                      <p:cBhvr>
                                        <p:cTn id="35" dur="1" fill="hold">
                                          <p:stCondLst>
                                            <p:cond delay="999"/>
                                          </p:stCondLst>
                                        </p:cTn>
                                        <p:tgtEl>
                                          <p:spTgt spid="11"/>
                                        </p:tgtEl>
                                        <p:attrNameLst>
                                          <p:attrName>style.visibility</p:attrName>
                                        </p:attrNameLst>
                                      </p:cBhvr>
                                      <p:to>
                                        <p:strVal val="hidden"/>
                                      </p:to>
                                    </p:set>
                                  </p:childTnLst>
                                </p:cTn>
                              </p:par>
                              <p:par>
                                <p:cTn id="36" presetID="34" presetClass="exit" presetSubtype="0" fill="hold" grpId="1" nodeType="withEffect">
                                  <p:stCondLst>
                                    <p:cond delay="0"/>
                                  </p:stCondLst>
                                  <p:childTnLst>
                                    <p:anim from="(ppt_x)" to="(ppt_x+1)" calcmode="lin" valueType="num">
                                      <p:cBhvr>
                                        <p:cTn id="37" dur="1000">
                                          <p:stCondLst>
                                            <p:cond delay="0"/>
                                          </p:stCondLst>
                                        </p:cTn>
                                        <p:tgtEl>
                                          <p:spTgt spid="5"/>
                                        </p:tgtEl>
                                        <p:attrNameLst>
                                          <p:attrName>ppt_x</p:attrName>
                                        </p:attrNameLst>
                                      </p:cBhvr>
                                    </p:anim>
                                    <p:anim from="0" to="-1.0" calcmode="lin" valueType="num">
                                      <p:cBhvr>
                                        <p:cTn id="38" dur="200" accel="50000">
                                          <p:stCondLst>
                                            <p:cond delay="0"/>
                                          </p:stCondLst>
                                        </p:cTn>
                                        <p:tgtEl>
                                          <p:spTgt spid="5"/>
                                        </p:tgtEl>
                                        <p:attrNameLst>
                                          <p:attrName>xshear</p:attrName>
                                        </p:attrNameLst>
                                      </p:cBhvr>
                                    </p:anim>
                                    <p:set>
                                      <p:cBhvr>
                                        <p:cTn id="39" dur="800">
                                          <p:stCondLst>
                                            <p:cond delay="200"/>
                                          </p:stCondLst>
                                        </p:cTn>
                                        <p:tgtEl>
                                          <p:spTgt spid="5"/>
                                        </p:tgtEl>
                                        <p:attrNameLst>
                                          <p:attrName>xshear</p:attrName>
                                        </p:attrNameLst>
                                      </p:cBhvr>
                                      <p:to>
                                        <p:strVal val="-1.0"/>
                                      </p:to>
                                    </p:set>
                                    <p:set>
                                      <p:cBhvr>
                                        <p:cTn id="40" dur="1" fill="hold">
                                          <p:stCondLst>
                                            <p:cond delay="999"/>
                                          </p:stCondLst>
                                        </p:cTn>
                                        <p:tgtEl>
                                          <p:spTgt spid="5"/>
                                        </p:tgtEl>
                                        <p:attrNameLst>
                                          <p:attrName>style.visibility</p:attrName>
                                        </p:attrNameLst>
                                      </p:cBhvr>
                                      <p:to>
                                        <p:strVal val="hidden"/>
                                      </p:to>
                                    </p:set>
                                  </p:childTnLst>
                                </p:cTn>
                              </p:par>
                              <p:par>
                                <p:cTn id="41" presetID="41" presetClass="exit" presetSubtype="0" fill="hold" grpId="1" nodeType="withEffect">
                                  <p:stCondLst>
                                    <p:cond delay="0"/>
                                  </p:stCondLst>
                                  <p:iterate type="lt">
                                    <p:tmPct val="10000"/>
                                  </p:iterate>
                                  <p:childTnLst>
                                    <p:anim calcmode="lin" valueType="num">
                                      <p:cBhvr>
                                        <p:cTn id="42"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3" dur="500"/>
                                        <p:tgtEl>
                                          <p:spTgt spid="10"/>
                                        </p:tgtEl>
                                        <p:attrNameLst>
                                          <p:attrName>ppt_y</p:attrName>
                                        </p:attrNameLst>
                                      </p:cBhvr>
                                      <p:tavLst>
                                        <p:tav tm="0">
                                          <p:val>
                                            <p:strVal val="ppt_y"/>
                                          </p:val>
                                        </p:tav>
                                        <p:tav tm="100000">
                                          <p:val>
                                            <p:strVal val="ppt_y"/>
                                          </p:val>
                                        </p:tav>
                                      </p:tavLst>
                                    </p:anim>
                                    <p:anim calcmode="lin" valueType="num">
                                      <p:cBhvr>
                                        <p:cTn id="44"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45"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46" dur="500" tmFilter="0,0; .5, 0; 1, 1"/>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0" grpId="0"/>
      <p:bldP spid="10"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1" y="175729"/>
            <a:ext cx="435119" cy="38628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EXODUS</a:t>
            </a:r>
            <a:endParaRPr lang="en-US" spc="1000" dirty="0">
              <a:solidFill>
                <a:srgbClr val="000000"/>
              </a:solidFill>
              <a:latin typeface="Arial Black" pitchFamily="34" charset="0"/>
            </a:endParaRPr>
          </a:p>
        </p:txBody>
      </p:sp>
      <p:sp>
        <p:nvSpPr>
          <p:cNvPr id="11" name="TextBox 10"/>
          <p:cNvSpPr txBox="1"/>
          <p:nvPr/>
        </p:nvSpPr>
        <p:spPr>
          <a:xfrm>
            <a:off x="457200" y="685800"/>
            <a:ext cx="5867400" cy="5262979"/>
          </a:xfrm>
          <a:prstGeom prst="rect">
            <a:avLst/>
          </a:prstGeom>
          <a:noFill/>
        </p:spPr>
        <p:txBody>
          <a:bodyPr wrap="square" rtlCol="0">
            <a:spAutoFit/>
          </a:bodyPr>
          <a:lstStyle/>
          <a:p>
            <a:r>
              <a:rPr lang="en-US" sz="2400" baseline="30000" dirty="0" smtClean="0">
                <a:latin typeface="+mj-lt"/>
              </a:rPr>
              <a:t>24</a:t>
            </a:r>
            <a:r>
              <a:rPr lang="en-US" sz="2400" dirty="0" smtClean="0">
                <a:latin typeface="+mj-lt"/>
              </a:rPr>
              <a:t> </a:t>
            </a:r>
            <a:r>
              <a:rPr lang="en-US" sz="2400" dirty="0" smtClean="0">
                <a:solidFill>
                  <a:schemeClr val="bg1"/>
                </a:solidFill>
                <a:latin typeface="+mj-lt"/>
              </a:rPr>
              <a:t>By faith Moses, when he became of age, refused to be called the son of Pharaoh’s daughter, </a:t>
            </a:r>
            <a:r>
              <a:rPr lang="en-US" sz="2400" baseline="30000" dirty="0" smtClean="0">
                <a:latin typeface="+mj-lt"/>
              </a:rPr>
              <a:t>25</a:t>
            </a:r>
            <a:r>
              <a:rPr lang="en-US" sz="2400" dirty="0" smtClean="0">
                <a:latin typeface="+mj-lt"/>
              </a:rPr>
              <a:t> </a:t>
            </a:r>
            <a:r>
              <a:rPr lang="en-US" sz="2400" dirty="0" smtClean="0">
                <a:solidFill>
                  <a:schemeClr val="bg1"/>
                </a:solidFill>
                <a:latin typeface="+mj-lt"/>
              </a:rPr>
              <a:t>choosing rather to suffer affliction with the people of God than to enjoy the passing pleasures of sin,</a:t>
            </a:r>
            <a:r>
              <a:rPr lang="en-US" sz="2400" dirty="0" smtClean="0">
                <a:latin typeface="+mj-lt"/>
              </a:rPr>
              <a:t> </a:t>
            </a:r>
            <a:r>
              <a:rPr lang="en-US" sz="2400" baseline="30000" dirty="0" smtClean="0">
                <a:latin typeface="+mj-lt"/>
              </a:rPr>
              <a:t>26</a:t>
            </a:r>
            <a:r>
              <a:rPr lang="en-US" sz="2400" dirty="0" smtClean="0">
                <a:latin typeface="+mj-lt"/>
              </a:rPr>
              <a:t> </a:t>
            </a:r>
            <a:r>
              <a:rPr lang="en-US" sz="2400" dirty="0" smtClean="0">
                <a:solidFill>
                  <a:schemeClr val="bg1"/>
                </a:solidFill>
                <a:latin typeface="+mj-lt"/>
              </a:rPr>
              <a:t>esteeming the reproach of Christ greater riches than the treasures in Egypt; for he looked to the reward. </a:t>
            </a:r>
          </a:p>
          <a:p>
            <a:r>
              <a:rPr lang="en-US" sz="2400" baseline="30000" dirty="0" smtClean="0">
                <a:latin typeface="+mj-lt"/>
              </a:rPr>
              <a:t>27</a:t>
            </a:r>
            <a:r>
              <a:rPr lang="en-US" sz="2400" dirty="0" smtClean="0">
                <a:latin typeface="+mj-lt"/>
              </a:rPr>
              <a:t> </a:t>
            </a:r>
            <a:r>
              <a:rPr lang="en-US" sz="2400" dirty="0" smtClean="0">
                <a:solidFill>
                  <a:schemeClr val="bg1"/>
                </a:solidFill>
                <a:latin typeface="+mj-lt"/>
              </a:rPr>
              <a:t>By faith he forsook Egypt, not fearing the wrath of the king; for he endured as seeing Him who is invisible. </a:t>
            </a:r>
            <a:endParaRPr lang="en-US" sz="2400" dirty="0">
              <a:solidFill>
                <a:schemeClr val="bg1"/>
              </a:solidFill>
              <a:latin typeface="+mj-lt"/>
            </a:endParaRPr>
          </a:p>
        </p:txBody>
      </p:sp>
      <p:sp>
        <p:nvSpPr>
          <p:cNvPr id="10" name="TextBox 9"/>
          <p:cNvSpPr txBox="1"/>
          <p:nvPr/>
        </p:nvSpPr>
        <p:spPr>
          <a:xfrm>
            <a:off x="457200" y="6096000"/>
            <a:ext cx="6019800" cy="533400"/>
          </a:xfrm>
          <a:prstGeom prst="rect">
            <a:avLst/>
          </a:prstGeom>
          <a:noFill/>
        </p:spPr>
        <p:txBody>
          <a:bodyPr wrap="square" rtlCol="0">
            <a:spAutoFit/>
          </a:bodyPr>
          <a:lstStyle/>
          <a:p>
            <a:pPr algn="r"/>
            <a:r>
              <a:rPr lang="en-US" sz="2800" dirty="0" smtClean="0">
                <a:latin typeface="Magneto" pitchFamily="82" charset="0"/>
              </a:rPr>
              <a:t>Hebrews 11.24-27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1000">
                                          <p:stCondLst>
                                            <p:cond delay="0"/>
                                          </p:stCondLst>
                                        </p:cTn>
                                        <p:tgtEl>
                                          <p:spTgt spid="11"/>
                                        </p:tgtEl>
                                        <p:attrNameLst>
                                          <p:attrName>ppt_x</p:attrName>
                                        </p:attrNameLst>
                                      </p:cBhvr>
                                    </p:anim>
                                    <p:anim from="0" to="-1.0" calcmode="lin" valueType="num">
                                      <p:cBhvr>
                                        <p:cTn id="22" dur="200" accel="50000">
                                          <p:stCondLst>
                                            <p:cond delay="0"/>
                                          </p:stCondLst>
                                        </p:cTn>
                                        <p:tgtEl>
                                          <p:spTgt spid="11"/>
                                        </p:tgtEl>
                                        <p:attrNameLst>
                                          <p:attrName>xshear</p:attrName>
                                        </p:attrNameLst>
                                      </p:cBhvr>
                                    </p:anim>
                                    <p:set>
                                      <p:cBhvr>
                                        <p:cTn id="23" dur="800">
                                          <p:stCondLst>
                                            <p:cond delay="200"/>
                                          </p:stCondLst>
                                        </p:cTn>
                                        <p:tgtEl>
                                          <p:spTgt spid="11"/>
                                        </p:tgtEl>
                                        <p:attrNameLst>
                                          <p:attrName>xshear</p:attrName>
                                        </p:attrNameLst>
                                      </p:cBhvr>
                                      <p:to>
                                        <p:strVal val="-1.0"/>
                                      </p:to>
                                    </p:set>
                                    <p:set>
                                      <p:cBhvr>
                                        <p:cTn id="24" dur="1" fill="hold">
                                          <p:stCondLst>
                                            <p:cond delay="999"/>
                                          </p:stCondLst>
                                        </p:cTn>
                                        <p:tgtEl>
                                          <p:spTgt spid="11"/>
                                        </p:tgtEl>
                                        <p:attrNameLst>
                                          <p:attrName>style.visibility</p:attrName>
                                        </p:attrNameLst>
                                      </p:cBhvr>
                                      <p:to>
                                        <p:strVal val="hidden"/>
                                      </p:to>
                                    </p:set>
                                  </p:childTnLst>
                                </p:cTn>
                              </p:par>
                              <p:par>
                                <p:cTn id="25" presetID="41" presetClass="exit" presetSubtype="0" fill="hold" grpId="1" nodeType="withEffect">
                                  <p:stCondLst>
                                    <p:cond delay="0"/>
                                  </p:stCondLst>
                                  <p:iterate type="lt">
                                    <p:tmPct val="10000"/>
                                  </p:iterate>
                                  <p:childTnLst>
                                    <p:anim calcmode="lin" valueType="num">
                                      <p:cBhvr>
                                        <p:cTn id="26"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10"/>
                                        </p:tgtEl>
                                        <p:attrNameLst>
                                          <p:attrName>ppt_y</p:attrName>
                                        </p:attrNameLst>
                                      </p:cBhvr>
                                      <p:tavLst>
                                        <p:tav tm="0">
                                          <p:val>
                                            <p:strVal val="ppt_y"/>
                                          </p:val>
                                        </p:tav>
                                        <p:tav tm="100000">
                                          <p:val>
                                            <p:strVal val="ppt_y"/>
                                          </p:val>
                                        </p:tav>
                                      </p:tavLst>
                                    </p:anim>
                                    <p:anim calcmode="lin" valueType="num">
                                      <p:cBhvr>
                                        <p:cTn id="28"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P spid="10" grpId="1"/>
    </p:bldLst>
  </p:timing>
</p:sld>
</file>

<file path=ppt/theme/theme1.xml><?xml version="1.0" encoding="utf-8"?>
<a:theme xmlns:a="http://schemas.openxmlformats.org/drawingml/2006/main" name="Route_66">
  <a:themeElements>
    <a:clrScheme name="Route 66">
      <a:dk1>
        <a:srgbClr val="FFFFFF"/>
      </a:dk1>
      <a:lt1>
        <a:srgbClr val="FFC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ute 66">
      <a:majorFont>
        <a:latin typeface="Magneto"/>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latin typeface="Magneto" pitchFamily="8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Route_66</Template>
  <TotalTime>2332</TotalTime>
  <Words>568</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Route_66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132</cp:revision>
  <dcterms:created xsi:type="dcterms:W3CDTF">2009-03-06T03:46:54Z</dcterms:created>
  <dcterms:modified xsi:type="dcterms:W3CDTF">2009-03-09T19:55:13Z</dcterms:modified>
</cp:coreProperties>
</file>